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7" r:id="rId2"/>
    <p:sldId id="258" r:id="rId3"/>
    <p:sldId id="280" r:id="rId4"/>
    <p:sldId id="281" r:id="rId5"/>
    <p:sldId id="289" r:id="rId6"/>
    <p:sldId id="290" r:id="rId7"/>
    <p:sldId id="291" r:id="rId8"/>
    <p:sldId id="292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9" r:id="rId18"/>
    <p:sldId id="271" r:id="rId19"/>
    <p:sldId id="270" r:id="rId20"/>
    <p:sldId id="293" r:id="rId21"/>
    <p:sldId id="274" r:id="rId22"/>
    <p:sldId id="275" r:id="rId23"/>
    <p:sldId id="276" r:id="rId24"/>
    <p:sldId id="294" r:id="rId25"/>
    <p:sldId id="278" r:id="rId26"/>
    <p:sldId id="282" r:id="rId27"/>
    <p:sldId id="283" r:id="rId28"/>
    <p:sldId id="285" r:id="rId29"/>
    <p:sldId id="286" r:id="rId30"/>
    <p:sldId id="284" r:id="rId31"/>
    <p:sldId id="287" r:id="rId32"/>
    <p:sldId id="288" r:id="rId33"/>
    <p:sldId id="279" r:id="rId34"/>
    <p:sldId id="277" r:id="rId35"/>
    <p:sldId id="295" r:id="rId36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0" clrIdx="0"/>
  <p:cmAuthor id="2" name="作者" initials="A" lastIdx="0" clrIdx="1"/>
  <p:cmAuthor id="3" name="fafa" initials="f" lastIdx="0" clrIdx="1"/>
  <p:cmAuthor id="4" name="王习习" initials="王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2" autoAdjust="0"/>
    <p:restoredTop sz="94660"/>
  </p:normalViewPr>
  <p:slideViewPr>
    <p:cSldViewPr snapToGrid="0">
      <p:cViewPr varScale="1">
        <p:scale>
          <a:sx n="86" d="100"/>
          <a:sy n="86" d="100"/>
        </p:scale>
        <p:origin x="-514" y="-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Bold"/>
              <a:ea typeface="思源黑体 CN Bold"/>
              <a:cs typeface="思源黑体 CN Bold" panose="020B08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思源黑体 CN Bold" panose="020B0800000000000000" charset="-122"/>
              </a:rPr>
              <a:t>2024/12/21</a:t>
            </a:fld>
            <a:endParaRPr lang="zh-CN" altLang="en-US">
              <a:cs typeface="思源黑体 CN Bold" panose="020B08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Bold"/>
              <a:ea typeface="思源黑体 CN Bold"/>
              <a:cs typeface="思源黑体 CN Bold" panose="020B08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思源黑体 CN Bold" panose="020B0800000000000000" charset="-122"/>
              </a:rPr>
              <a:t>‹#›</a:t>
            </a:fld>
            <a:endParaRPr lang="zh-CN" altLang="en-US">
              <a:cs typeface="思源黑体 CN Bold" panose="020B08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85501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Bold"/>
                <a:ea typeface="思源黑体 CN Bold"/>
                <a:cs typeface="思源黑体 CN Bold" panose="020B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Bold"/>
                <a:ea typeface="思源黑体 CN Bold"/>
                <a:cs typeface="思源黑体 CN Bold" panose="020B08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Bold"/>
                <a:ea typeface="思源黑体 CN Bold"/>
                <a:cs typeface="思源黑体 CN Bold" panose="020B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Bold"/>
                <a:ea typeface="思源黑体 CN Bold"/>
                <a:cs typeface="思源黑体 CN Bold" panose="020B08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991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Bold"/>
        <a:ea typeface="思源黑体 CN Bold"/>
        <a:cs typeface="思源黑体 CN Bold" panose="020B08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Bold"/>
        <a:ea typeface="思源黑体 CN Bold"/>
        <a:cs typeface="思源黑体 CN Bold" panose="020B08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Bold"/>
        <a:ea typeface="思源黑体 CN Bold"/>
        <a:cs typeface="思源黑体 CN Bold" panose="020B08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Bold"/>
        <a:ea typeface="思源黑体 CN Bold"/>
        <a:cs typeface="思源黑体 CN Bold" panose="020B08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Bold"/>
        <a:ea typeface="思源黑体 CN Bold"/>
        <a:cs typeface="思源黑体 CN Bold" panose="020B08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按一下此處編輯母版副標題樣式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vert"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vert"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Bold"/>
                <a:ea typeface="思源黑体 CN Bold"/>
                <a:cs typeface="思源黑体 CN Bold" panose="020B0800000000000000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Bold"/>
                <a:ea typeface="思源黑体 CN Bold"/>
                <a:cs typeface="思源黑体 CN Bold" panose="020B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Bold"/>
                <a:ea typeface="思源黑体 CN Bold"/>
                <a:cs typeface="思源黑体 CN Bold" panose="020B0800000000000000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Bold"/>
          <a:ea typeface="思源黑体 CN Bold"/>
          <a:cs typeface="思源黑体 CN Bold" panose="020B08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Bold"/>
          <a:ea typeface="思源黑体 CN Bold"/>
          <a:cs typeface="思源黑体 CN Bold" panose="020B08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Bold"/>
          <a:ea typeface="思源黑体 CN Bold"/>
          <a:cs typeface="思源黑体 CN Bold" panose="020B0800000000000000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Bold"/>
          <a:ea typeface="思源黑体 CN Bold"/>
          <a:cs typeface="思源黑体 CN Bold" panose="020B0800000000000000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Bold"/>
          <a:ea typeface="思源黑体 CN Bold"/>
          <a:cs typeface="思源黑体 CN Bold" panose="020B0800000000000000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Bold"/>
          <a:ea typeface="思源黑体 CN Bold"/>
          <a:cs typeface="思源黑体 CN Bold" panose="020B08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4.pn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4.png"/><Relationship Id="rId9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6" Type="http://schemas.openxmlformats.org/officeDocument/2006/relationships/image" Target="../media/image32.png"/><Relationship Id="rId5" Type="http://schemas.openxmlformats.org/officeDocument/2006/relationships/image" Target="../media/image270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Relationship Id="rId4" Type="http://schemas.openxmlformats.org/officeDocument/2006/relationships/image" Target="../media/image37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Relationship Id="rId5" Type="http://schemas.openxmlformats.org/officeDocument/2006/relationships/image" Target="../media/image39.jpeg"/><Relationship Id="rId4" Type="http://schemas.openxmlformats.org/officeDocument/2006/relationships/image" Target="../media/image3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Relationship Id="rId4" Type="http://schemas.openxmlformats.org/officeDocument/2006/relationships/image" Target="../media/image4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Relationship Id="rId4" Type="http://schemas.openxmlformats.org/officeDocument/2006/relationships/image" Target="../media/image4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Relationship Id="rId4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1 (12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5027930"/>
          </a:xfrm>
          <a:prstGeom prst="rect">
            <a:avLst/>
          </a:prstGeom>
        </p:spPr>
      </p:pic>
      <p:pic>
        <p:nvPicPr>
          <p:cNvPr id="6" name="图片 5" descr="41"/>
          <p:cNvPicPr>
            <a:picLocks noChangeAspect="1"/>
          </p:cNvPicPr>
          <p:nvPr/>
        </p:nvPicPr>
        <p:blipFill>
          <a:blip r:embed="rId5"/>
          <a:srcRect t="64739" b="8333"/>
          <a:stretch>
            <a:fillRect/>
          </a:stretch>
        </p:blipFill>
        <p:spPr>
          <a:xfrm>
            <a:off x="0" y="1899285"/>
            <a:ext cx="12192000" cy="4958715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3490595" y="756920"/>
            <a:ext cx="8284210" cy="5078095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4236403" y="1104583"/>
            <a:ext cx="6792595" cy="2783840"/>
            <a:chOff x="4658" y="3076"/>
            <a:chExt cx="10697" cy="4384"/>
          </a:xfrm>
        </p:grpSpPr>
        <p:sp>
          <p:nvSpPr>
            <p:cNvPr id="3" name="文本框 2"/>
            <p:cNvSpPr txBox="1"/>
            <p:nvPr/>
          </p:nvSpPr>
          <p:spPr>
            <a:xfrm>
              <a:off x="4658" y="3092"/>
              <a:ext cx="10697" cy="436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TW" altLang="en-US" sz="8800" dirty="0">
                  <a:ln w="8255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魂151号-联盟综艺体" panose="00000500000000000000" charset="-122"/>
                  <a:ea typeface="字魂151号-联盟综艺体" panose="00000500000000000000" charset="-122"/>
                </a:rPr>
                <a:t>車道偏離及安全距離</a:t>
              </a:r>
              <a:endParaRPr lang="zh-CN" altLang="en-US" sz="8800" dirty="0">
                <a:ln w="8255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魂151号-联盟综艺体" panose="00000500000000000000" charset="-122"/>
                <a:ea typeface="字魂151号-联盟综艺体" panose="00000500000000000000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658" y="3076"/>
              <a:ext cx="10697" cy="436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TW" altLang="en-US" sz="8800" dirty="0">
                  <a:solidFill>
                    <a:srgbClr val="F7844B"/>
                  </a:solidFill>
                  <a:latin typeface="Source Han Sans TC"/>
                  <a:ea typeface="Source Han Sans TC"/>
                </a:rPr>
                <a:t>車道偏離及安全距離</a:t>
              </a:r>
              <a:endParaRPr lang="zh-CN" altLang="en-US" sz="8800" dirty="0">
                <a:solidFill>
                  <a:srgbClr val="5685BC"/>
                </a:solidFill>
                <a:latin typeface="字魂151号-联盟综艺体" panose="00000500000000000000" charset="-122"/>
                <a:ea typeface="字魂151号-联盟综艺体" panose="00000500000000000000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076700" y="3878263"/>
            <a:ext cx="7112000" cy="1260626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組員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思源宋体 Heavy" panose="02020900000000000000" charset="-122"/>
              <a:ea typeface="思源宋体 Heavy" panose="02020900000000000000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資工</a:t>
            </a: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三 </a:t>
            </a:r>
            <a:r>
              <a:rPr lang="en-US" altLang="zh-TW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+mn-ea"/>
              </a:rPr>
              <a:t>S1154007</a:t>
            </a: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+mn-ea"/>
              </a:rPr>
              <a:t> </a:t>
            </a: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賴</a:t>
            </a: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宥</a:t>
            </a: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瑋</a:t>
            </a:r>
            <a:endParaRPr lang="en-US" altLang="zh-TW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思源宋体 Heavy" panose="02020900000000000000" charset="-122"/>
              <a:ea typeface="思源宋体 Heavy" panose="02020900000000000000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資工三 </a:t>
            </a:r>
            <a:r>
              <a:rPr lang="en-US" altLang="zh-TW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+mn-ea"/>
              </a:rPr>
              <a:t>S1154008</a:t>
            </a: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+mn-ea"/>
              </a:rPr>
              <a:t> </a:t>
            </a: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林芷瑩 </a:t>
            </a:r>
            <a:endParaRPr lang="en-US" altLang="zh-TW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思源宋体 Heavy" panose="02020900000000000000" charset="-122"/>
              <a:ea typeface="思源宋体 Heavy" panose="02020900000000000000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資工</a:t>
            </a: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三 </a:t>
            </a:r>
            <a:r>
              <a:rPr lang="en-US" altLang="zh-TW" sz="16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+mn-ea"/>
              </a:rPr>
              <a:t>S1154043</a:t>
            </a:r>
            <a:r>
              <a:rPr lang="zh-TW" altLang="en-US" sz="16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sym typeface="+mn-ea"/>
              </a:rPr>
              <a:t> </a:t>
            </a:r>
            <a:r>
              <a:rPr lang="zh-TW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陳</a:t>
            </a:r>
            <a:r>
              <a:rPr lang="zh-TW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charset="-122"/>
                <a:ea typeface="思源宋体 Heavy" panose="02020900000000000000" charset="-122"/>
                <a:sym typeface="+mn-ea"/>
              </a:rPr>
              <a:t>睿彰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思源宋体 Heavy" panose="02020900000000000000" charset="-122"/>
              <a:ea typeface="思源宋体 Heavy" panose="02020900000000000000" charset="-122"/>
              <a:sym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443095" y="5332684"/>
            <a:ext cx="6379210" cy="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 descr="588ku_d01b187c5930350d0c24a7f1ea1a4565_12547894"/>
          <p:cNvPicPr>
            <a:picLocks noChangeAspect="1"/>
          </p:cNvPicPr>
          <p:nvPr/>
        </p:nvPicPr>
        <p:blipFill>
          <a:blip r:embed="rId6"/>
          <a:srcRect l="21986" r="29844" b="31634"/>
          <a:stretch>
            <a:fillRect/>
          </a:stretch>
        </p:blipFill>
        <p:spPr>
          <a:xfrm>
            <a:off x="1332865" y="633730"/>
            <a:ext cx="2157730" cy="4324985"/>
          </a:xfrm>
          <a:prstGeom prst="rect">
            <a:avLst/>
          </a:prstGeom>
        </p:spPr>
      </p:pic>
      <p:pic>
        <p:nvPicPr>
          <p:cNvPr id="16" name="图片 15" descr="588ku_947958b528394d7acad808c90fc62ae6_12872072"/>
          <p:cNvPicPr>
            <a:picLocks noChangeAspect="1"/>
          </p:cNvPicPr>
          <p:nvPr/>
        </p:nvPicPr>
        <p:blipFill>
          <a:blip r:embed="rId7"/>
          <a:srcRect l="18052" b="24483"/>
          <a:stretch>
            <a:fillRect/>
          </a:stretch>
        </p:blipFill>
        <p:spPr>
          <a:xfrm>
            <a:off x="0" y="2452370"/>
            <a:ext cx="4780915" cy="440563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14935"/>
            <a:ext cx="12192000" cy="6743700"/>
            <a:chOff x="0" y="181"/>
            <a:chExt cx="19200" cy="10620"/>
          </a:xfrm>
        </p:grpSpPr>
        <p:sp>
          <p:nvSpPr>
            <p:cNvPr id="4" name="矩形 3"/>
            <p:cNvSpPr/>
            <p:nvPr/>
          </p:nvSpPr>
          <p:spPr>
            <a:xfrm>
              <a:off x="0" y="1592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流程圖</a:t>
              </a:r>
              <a:endParaRPr lang="zh-CN" altLang="en-US" sz="3600" dirty="0">
                <a:solidFill>
                  <a:schemeClr val="bg1"/>
                </a:solidFill>
                <a:sym typeface="+mn-ea"/>
              </a:endParaRPr>
            </a:p>
          </p:txBody>
        </p:sp>
      </p:grpSp>
      <p:sp>
        <p:nvSpPr>
          <p:cNvPr id="10" name="圓角矩形 9"/>
          <p:cNvSpPr/>
          <p:nvPr/>
        </p:nvSpPr>
        <p:spPr>
          <a:xfrm>
            <a:off x="240030" y="3269182"/>
            <a:ext cx="1213805" cy="673687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image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1" name="圓角矩形 10"/>
          <p:cNvSpPr/>
          <p:nvPr/>
        </p:nvSpPr>
        <p:spPr>
          <a:xfrm>
            <a:off x="5005845" y="2319716"/>
            <a:ext cx="1213805" cy="673687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Yolov11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13" name="直線單箭頭接點 12"/>
          <p:cNvCxnSpPr>
            <a:stCxn id="10" idx="3"/>
            <a:endCxn id="11" idx="1"/>
          </p:cNvCxnSpPr>
          <p:nvPr/>
        </p:nvCxnSpPr>
        <p:spPr>
          <a:xfrm flipV="1">
            <a:off x="1453835" y="2656560"/>
            <a:ext cx="3552010" cy="94946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圓角矩形 15"/>
          <p:cNvSpPr/>
          <p:nvPr/>
        </p:nvSpPr>
        <p:spPr>
          <a:xfrm>
            <a:off x="1583342" y="4747326"/>
            <a:ext cx="1213805" cy="673687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Canny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3176585" y="4747326"/>
            <a:ext cx="1213805" cy="673687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ROI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4769828" y="4747325"/>
            <a:ext cx="1685841" cy="673687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Detect line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6844515" y="4747326"/>
            <a:ext cx="1213805" cy="673687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Best line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4" name="圓角矩形 23"/>
          <p:cNvSpPr/>
          <p:nvPr/>
        </p:nvSpPr>
        <p:spPr>
          <a:xfrm>
            <a:off x="8485847" y="4736534"/>
            <a:ext cx="1213805" cy="673687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Lane triangle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27" name="直線單箭頭接點 26"/>
          <p:cNvCxnSpPr>
            <a:stCxn id="10" idx="3"/>
            <a:endCxn id="16" idx="0"/>
          </p:cNvCxnSpPr>
          <p:nvPr/>
        </p:nvCxnSpPr>
        <p:spPr>
          <a:xfrm>
            <a:off x="1453835" y="3606026"/>
            <a:ext cx="736410" cy="114130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>
            <a:stCxn id="16" idx="3"/>
            <a:endCxn id="17" idx="1"/>
          </p:cNvCxnSpPr>
          <p:nvPr/>
        </p:nvCxnSpPr>
        <p:spPr>
          <a:xfrm>
            <a:off x="2797147" y="5084170"/>
            <a:ext cx="379438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/>
          <p:cNvCxnSpPr>
            <a:stCxn id="17" idx="3"/>
            <a:endCxn id="18" idx="1"/>
          </p:cNvCxnSpPr>
          <p:nvPr/>
        </p:nvCxnSpPr>
        <p:spPr>
          <a:xfrm flipV="1">
            <a:off x="4390390" y="5084169"/>
            <a:ext cx="379438" cy="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/>
          <p:cNvCxnSpPr>
            <a:stCxn id="18" idx="3"/>
            <a:endCxn id="19" idx="1"/>
          </p:cNvCxnSpPr>
          <p:nvPr/>
        </p:nvCxnSpPr>
        <p:spPr>
          <a:xfrm>
            <a:off x="6455669" y="5084169"/>
            <a:ext cx="388846" cy="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單箭頭接點 38"/>
          <p:cNvCxnSpPr>
            <a:stCxn id="19" idx="3"/>
            <a:endCxn id="24" idx="1"/>
          </p:cNvCxnSpPr>
          <p:nvPr/>
        </p:nvCxnSpPr>
        <p:spPr>
          <a:xfrm flipV="1">
            <a:off x="8058320" y="5073378"/>
            <a:ext cx="427527" cy="1079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圓角矩形 43"/>
          <p:cNvSpPr/>
          <p:nvPr/>
        </p:nvSpPr>
        <p:spPr>
          <a:xfrm>
            <a:off x="10407707" y="2319716"/>
            <a:ext cx="1382389" cy="673687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distance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5" name="圓角矩形 44"/>
          <p:cNvSpPr/>
          <p:nvPr/>
        </p:nvSpPr>
        <p:spPr>
          <a:xfrm>
            <a:off x="10407706" y="4736534"/>
            <a:ext cx="1382390" cy="673687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Lane departure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47" name="直線單箭頭接點 46"/>
          <p:cNvCxnSpPr>
            <a:stCxn id="24" idx="3"/>
            <a:endCxn id="45" idx="1"/>
          </p:cNvCxnSpPr>
          <p:nvPr/>
        </p:nvCxnSpPr>
        <p:spPr>
          <a:xfrm>
            <a:off x="9699652" y="5073378"/>
            <a:ext cx="708054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/>
          <p:cNvCxnSpPr>
            <a:stCxn id="24" idx="3"/>
            <a:endCxn id="44" idx="2"/>
          </p:cNvCxnSpPr>
          <p:nvPr/>
        </p:nvCxnSpPr>
        <p:spPr>
          <a:xfrm flipV="1">
            <a:off x="9699652" y="2993403"/>
            <a:ext cx="1399250" cy="207997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單箭頭接點 53"/>
          <p:cNvCxnSpPr>
            <a:stCxn id="11" idx="3"/>
            <a:endCxn id="44" idx="1"/>
          </p:cNvCxnSpPr>
          <p:nvPr/>
        </p:nvCxnSpPr>
        <p:spPr>
          <a:xfrm>
            <a:off x="6219650" y="2656560"/>
            <a:ext cx="4188057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7240348" y="2303209"/>
            <a:ext cx="2023009" cy="3533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偵測車子和摩托車</a:t>
            </a:r>
          </a:p>
        </p:txBody>
      </p: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41"/>
          <p:cNvPicPr>
            <a:picLocks noChangeAspect="1"/>
          </p:cNvPicPr>
          <p:nvPr/>
        </p:nvPicPr>
        <p:blipFill>
          <a:blip r:embed="rId4"/>
          <a:srcRect t="66187" b="8333"/>
          <a:stretch>
            <a:fillRect/>
          </a:stretch>
        </p:blipFill>
        <p:spPr>
          <a:xfrm>
            <a:off x="0" y="2165985"/>
            <a:ext cx="12192000" cy="469201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585114" y="1323733"/>
            <a:ext cx="8188325" cy="3733165"/>
          </a:xfrm>
          <a:prstGeom prst="round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588ku_d01b187c5930350d0c24a7f1ea1a4565_12547894"/>
          <p:cNvPicPr>
            <a:picLocks noChangeAspect="1"/>
          </p:cNvPicPr>
          <p:nvPr/>
        </p:nvPicPr>
        <p:blipFill>
          <a:blip r:embed="rId5"/>
          <a:srcRect l="21986" r="29844" b="31634"/>
          <a:stretch>
            <a:fillRect/>
          </a:stretch>
        </p:blipFill>
        <p:spPr>
          <a:xfrm>
            <a:off x="1332865" y="633730"/>
            <a:ext cx="2157730" cy="4324985"/>
          </a:xfrm>
          <a:prstGeom prst="rect">
            <a:avLst/>
          </a:prstGeom>
        </p:spPr>
      </p:pic>
      <p:pic>
        <p:nvPicPr>
          <p:cNvPr id="16" name="图片 15" descr="588ku_947958b528394d7acad808c90fc62ae6_12872072"/>
          <p:cNvPicPr>
            <a:picLocks noChangeAspect="1"/>
          </p:cNvPicPr>
          <p:nvPr/>
        </p:nvPicPr>
        <p:blipFill>
          <a:blip r:embed="rId6"/>
          <a:srcRect l="18052" b="24483"/>
          <a:stretch>
            <a:fillRect/>
          </a:stretch>
        </p:blipFill>
        <p:spPr>
          <a:xfrm>
            <a:off x="0" y="2452370"/>
            <a:ext cx="4780915" cy="440563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grpSp>
        <p:nvGrpSpPr>
          <p:cNvPr id="5" name="组合 4"/>
          <p:cNvGrpSpPr/>
          <p:nvPr/>
        </p:nvGrpSpPr>
        <p:grpSpPr>
          <a:xfrm>
            <a:off x="3861470" y="2641704"/>
            <a:ext cx="7635612" cy="1097222"/>
            <a:chOff x="3488" y="3547"/>
            <a:chExt cx="6848" cy="984"/>
          </a:xfrm>
        </p:grpSpPr>
        <p:sp>
          <p:nvSpPr>
            <p:cNvPr id="7" name="椭圆 6"/>
            <p:cNvSpPr/>
            <p:nvPr/>
          </p:nvSpPr>
          <p:spPr>
            <a:xfrm>
              <a:off x="3488" y="3554"/>
              <a:ext cx="895" cy="895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>
              <a:normAutofit lnSpcReduction="10000"/>
            </a:bodyPr>
            <a:lstStyle/>
            <a:p>
              <a:pPr algn="ctr"/>
              <a:r>
                <a:rPr lang="en-US" altLang="zh-TW" sz="4400" dirty="0">
                  <a:latin typeface="Source Han Sans TC"/>
                  <a:ea typeface="思源黑体 CN Bold"/>
                  <a:cs typeface="思源黑体 CN Bold" panose="020B0800000000000000" charset="-122"/>
                </a:rPr>
                <a:t>4</a:t>
              </a:r>
              <a:endParaRPr lang="en-US" altLang="zh-CN" sz="4400" dirty="0">
                <a:latin typeface="思源黑体 CN Bold"/>
                <a:ea typeface="思源黑体 CN Bold"/>
                <a:cs typeface="思源黑体 CN Bold" panose="020B0800000000000000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84" y="3547"/>
              <a:ext cx="5752" cy="984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r>
                <a:rPr lang="zh-TW" altLang="en-US" sz="6600" dirty="0">
                  <a:ln w="22225">
                    <a:solidFill>
                      <a:schemeClr val="bg1"/>
                    </a:solidFill>
                  </a:ln>
                  <a:solidFill>
                    <a:srgbClr val="5685BC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Source Han Sans TC"/>
                  <a:ea typeface="Source Han Sans TC"/>
                  <a:cs typeface="思源黑体 CN Bold" panose="020B0800000000000000" charset="-122"/>
                </a:rPr>
                <a:t>道路偏移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14935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936" y="1132205"/>
            <a:ext cx="4410160" cy="2659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文字方塊 2"/>
          <p:cNvSpPr txBox="1"/>
          <p:nvPr/>
        </p:nvSpPr>
        <p:spPr>
          <a:xfrm>
            <a:off x="747395" y="1598483"/>
            <a:ext cx="2190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Step1 : Canny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向右箭號 5"/>
          <p:cNvSpPr/>
          <p:nvPr/>
        </p:nvSpPr>
        <p:spPr>
          <a:xfrm rot="5400000">
            <a:off x="9413759" y="3768719"/>
            <a:ext cx="342509" cy="428031"/>
          </a:xfrm>
          <a:prstGeom prst="rightArrow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" y="3362498"/>
            <a:ext cx="7084773" cy="1240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935" y="4153989"/>
            <a:ext cx="4410157" cy="26157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19541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14935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Step2 : ROI (region of interest):</a:t>
            </a:r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只針對感興趣的地方偵測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123" y="3066202"/>
            <a:ext cx="4410160" cy="2659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9" name="群組 28"/>
          <p:cNvGrpSpPr/>
          <p:nvPr/>
        </p:nvGrpSpPr>
        <p:grpSpPr>
          <a:xfrm>
            <a:off x="1281123" y="4926330"/>
            <a:ext cx="4426343" cy="799764"/>
            <a:chOff x="5996296" y="4926330"/>
            <a:chExt cx="4426343" cy="799764"/>
          </a:xfrm>
        </p:grpSpPr>
        <p:cxnSp>
          <p:nvCxnSpPr>
            <p:cNvPr id="6" name="直線接點 5"/>
            <p:cNvCxnSpPr/>
            <p:nvPr/>
          </p:nvCxnSpPr>
          <p:spPr>
            <a:xfrm>
              <a:off x="7555230" y="4926330"/>
              <a:ext cx="132969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接點 10"/>
            <p:cNvCxnSpPr/>
            <p:nvPr/>
          </p:nvCxnSpPr>
          <p:spPr>
            <a:xfrm>
              <a:off x="8884920" y="4926330"/>
              <a:ext cx="1537719" cy="7997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接點 21"/>
            <p:cNvCxnSpPr/>
            <p:nvPr/>
          </p:nvCxnSpPr>
          <p:spPr>
            <a:xfrm flipH="1">
              <a:off x="5996296" y="4926330"/>
              <a:ext cx="1558934" cy="7997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接點 24"/>
            <p:cNvCxnSpPr/>
            <p:nvPr/>
          </p:nvCxnSpPr>
          <p:spPr>
            <a:xfrm>
              <a:off x="5996296" y="5726094"/>
              <a:ext cx="4426343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5380315" y="5835134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ROI</a:t>
            </a:r>
            <a:r>
              <a:rPr lang="zh-TW" altLang="en-US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區域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066202"/>
            <a:ext cx="4435936" cy="2659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3" name="群組 22"/>
          <p:cNvGrpSpPr/>
          <p:nvPr/>
        </p:nvGrpSpPr>
        <p:grpSpPr>
          <a:xfrm>
            <a:off x="6087582" y="4926330"/>
            <a:ext cx="4426343" cy="799764"/>
            <a:chOff x="5996296" y="4926330"/>
            <a:chExt cx="4426343" cy="799764"/>
          </a:xfrm>
        </p:grpSpPr>
        <p:cxnSp>
          <p:nvCxnSpPr>
            <p:cNvPr id="24" name="直線接點 23"/>
            <p:cNvCxnSpPr/>
            <p:nvPr/>
          </p:nvCxnSpPr>
          <p:spPr>
            <a:xfrm>
              <a:off x="7555230" y="4926330"/>
              <a:ext cx="132969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接點 25"/>
            <p:cNvCxnSpPr/>
            <p:nvPr/>
          </p:nvCxnSpPr>
          <p:spPr>
            <a:xfrm>
              <a:off x="8884920" y="4926330"/>
              <a:ext cx="1537719" cy="7997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接點 26"/>
            <p:cNvCxnSpPr/>
            <p:nvPr/>
          </p:nvCxnSpPr>
          <p:spPr>
            <a:xfrm flipH="1">
              <a:off x="5996296" y="4926330"/>
              <a:ext cx="1558934" cy="7997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接點 27"/>
            <p:cNvCxnSpPr/>
            <p:nvPr/>
          </p:nvCxnSpPr>
          <p:spPr>
            <a:xfrm>
              <a:off x="5996296" y="5726094"/>
              <a:ext cx="4426343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418472954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14935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Step2 : ROI (region of interest):</a:t>
            </a:r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只針對感興趣的地方偵測</a:t>
            </a:r>
          </a:p>
        </p:txBody>
      </p:sp>
      <p:grpSp>
        <p:nvGrpSpPr>
          <p:cNvPr id="20" name="群組 19"/>
          <p:cNvGrpSpPr/>
          <p:nvPr/>
        </p:nvGrpSpPr>
        <p:grpSpPr>
          <a:xfrm>
            <a:off x="7203356" y="2950925"/>
            <a:ext cx="3386616" cy="2482148"/>
            <a:chOff x="1586704" y="3849304"/>
            <a:chExt cx="3386616" cy="2482148"/>
          </a:xfrm>
        </p:grpSpPr>
        <p:grpSp>
          <p:nvGrpSpPr>
            <p:cNvPr id="9" name="群組 8"/>
            <p:cNvGrpSpPr/>
            <p:nvPr/>
          </p:nvGrpSpPr>
          <p:grpSpPr>
            <a:xfrm>
              <a:off x="1586704" y="3849304"/>
              <a:ext cx="3386615" cy="2482148"/>
              <a:chOff x="1599405" y="4309744"/>
              <a:chExt cx="3386615" cy="2482148"/>
            </a:xfrm>
          </p:grpSpPr>
          <p:pic>
            <p:nvPicPr>
              <p:cNvPr id="3074" name="Picture 2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9405" y="4309744"/>
                <a:ext cx="3386614" cy="202048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3" name="文字方塊 22"/>
              <p:cNvSpPr txBox="1"/>
              <p:nvPr/>
            </p:nvSpPr>
            <p:spPr>
              <a:xfrm>
                <a:off x="1599406" y="6330227"/>
                <a:ext cx="338661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2400" dirty="0"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mask</a:t>
                </a:r>
                <a:endParaRPr lang="zh-TW" altLang="en-US" sz="2400" dirty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</p:txBody>
          </p:sp>
        </p:grpSp>
        <p:grpSp>
          <p:nvGrpSpPr>
            <p:cNvPr id="24" name="群組 23"/>
            <p:cNvGrpSpPr/>
            <p:nvPr/>
          </p:nvGrpSpPr>
          <p:grpSpPr>
            <a:xfrm>
              <a:off x="1586706" y="5257799"/>
              <a:ext cx="3386614" cy="611987"/>
              <a:chOff x="5996296" y="4926330"/>
              <a:chExt cx="4426343" cy="799764"/>
            </a:xfrm>
          </p:grpSpPr>
          <p:cxnSp>
            <p:nvCxnSpPr>
              <p:cNvPr id="26" name="直線接點 25"/>
              <p:cNvCxnSpPr/>
              <p:nvPr/>
            </p:nvCxnSpPr>
            <p:spPr>
              <a:xfrm>
                <a:off x="7555230" y="4926330"/>
                <a:ext cx="1329690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接點 26"/>
              <p:cNvCxnSpPr/>
              <p:nvPr/>
            </p:nvCxnSpPr>
            <p:spPr>
              <a:xfrm>
                <a:off x="8884920" y="4926330"/>
                <a:ext cx="1537719" cy="799764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接點 27"/>
              <p:cNvCxnSpPr/>
              <p:nvPr/>
            </p:nvCxnSpPr>
            <p:spPr>
              <a:xfrm flipH="1">
                <a:off x="5996296" y="4926330"/>
                <a:ext cx="1558934" cy="799764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接點 29"/>
              <p:cNvCxnSpPr/>
              <p:nvPr/>
            </p:nvCxnSpPr>
            <p:spPr>
              <a:xfrm>
                <a:off x="5996296" y="5726094"/>
                <a:ext cx="4426343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矩形 9"/>
            <p:cNvSpPr/>
            <p:nvPr/>
          </p:nvSpPr>
          <p:spPr>
            <a:xfrm>
              <a:off x="3003435" y="5379126"/>
              <a:ext cx="5693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dirty="0">
                  <a:solidFill>
                    <a:srgbClr val="FF0000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255</a:t>
              </a:r>
              <a:endParaRPr lang="zh-TW" altLang="en-US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131676" y="4474379"/>
              <a:ext cx="3129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0</a:t>
              </a:r>
              <a:endParaRPr lang="zh-TW" alt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95" y="2635226"/>
            <a:ext cx="5134985" cy="3113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9907726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14935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Step2 : ROI (region of interest):</a:t>
            </a:r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只針對感興趣的地方偵測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700" y="2517140"/>
            <a:ext cx="4800600" cy="26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4662" y="4079779"/>
            <a:ext cx="2782676" cy="1660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024" y="3114626"/>
            <a:ext cx="2782676" cy="1650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300" y="3114627"/>
            <a:ext cx="2746739" cy="1650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加號 1"/>
          <p:cNvSpPr/>
          <p:nvPr/>
        </p:nvSpPr>
        <p:spPr>
          <a:xfrm>
            <a:off x="3948430" y="4571646"/>
            <a:ext cx="495300" cy="517452"/>
          </a:xfrm>
          <a:prstGeom prst="mathPlus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/>
          <p:cNvCxnSpPr>
            <a:endCxn id="4099" idx="1"/>
          </p:cNvCxnSpPr>
          <p:nvPr/>
        </p:nvCxnSpPr>
        <p:spPr>
          <a:xfrm flipV="1">
            <a:off x="7487338" y="3939855"/>
            <a:ext cx="1008962" cy="97000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/>
          <p:cNvCxnSpPr>
            <a:stCxn id="37" idx="3"/>
          </p:cNvCxnSpPr>
          <p:nvPr/>
        </p:nvCxnSpPr>
        <p:spPr>
          <a:xfrm>
            <a:off x="7487338" y="4909863"/>
            <a:ext cx="1008962" cy="85241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300" y="4951764"/>
            <a:ext cx="2746738" cy="1656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024" y="4951764"/>
            <a:ext cx="2782676" cy="1658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41352512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747394" y="1572352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Step3 : </a:t>
            </a:r>
            <a:r>
              <a:rPr lang="en-US" altLang="zh-TW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detect</a:t>
            </a:r>
            <a:r>
              <a:rPr lang="zh-TW" alt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altLang="zh-TW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line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1064" y="2385983"/>
            <a:ext cx="108959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lines = </a:t>
            </a:r>
            <a:r>
              <a:rPr lang="en-US" altLang="zh-TW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cv2.HoughLinesP</a:t>
            </a:r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(image, rho, theta, threshold, </a:t>
            </a:r>
            <a:r>
              <a:rPr lang="en-US" altLang="zh-TW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minLineLength</a:t>
            </a:r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</a:t>
            </a:r>
            <a:r>
              <a:rPr lang="en-US" altLang="zh-TW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maxLineGap</a:t>
            </a:r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 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01064" y="3182222"/>
            <a:ext cx="1116901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image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：必須是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binary image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，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canny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後的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rho:  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線段以像素為單位的距離精度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theta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：線段以弧度為單位的角度精度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threshod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: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累加平面的閾值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參數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最小要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超過多少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minLineLength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： 線段以像素為單位最小要超過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多少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  <a:p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maxLineGap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： 同一方向上兩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條線要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不要連成一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  <a:cs typeface="Arial Unicode MS" panose="020B0604020202020204" pitchFamily="34" charset="-128"/>
              </a:rPr>
              <a:t>條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  <a:cs typeface="Arial Unicode MS" panose="020B0604020202020204" pitchFamily="34" charset="-128"/>
            </a:endParaRPr>
          </a:p>
        </p:txBody>
      </p:sp>
      <p:sp>
        <p:nvSpPr>
          <p:cNvPr id="12" name="AutoShape 6" descr="https://img-my.csdn.net/uploads/201204/11/1334112065_9906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832" y="3432175"/>
            <a:ext cx="2379028" cy="2202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3988287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Step3 : detect line(cv2.HoughLinesP)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37020" y="3237427"/>
            <a:ext cx="2771363" cy="1555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 descr="C:\Users\user\Pictures\Screenshots\螢幕擷取畫面 2024-11-29 111739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7020" y="4899962"/>
            <a:ext cx="2771363" cy="1545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434" y="2379663"/>
            <a:ext cx="8812212" cy="542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6999" y="3237427"/>
            <a:ext cx="2588803" cy="1555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6999" y="4883616"/>
            <a:ext cx="2588803" cy="1561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向右箭號 1"/>
          <p:cNvSpPr/>
          <p:nvPr/>
        </p:nvSpPr>
        <p:spPr>
          <a:xfrm>
            <a:off x="5684520" y="4686300"/>
            <a:ext cx="541020" cy="36576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5055311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Step4 : best line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48" name="群組 47"/>
          <p:cNvGrpSpPr/>
          <p:nvPr/>
        </p:nvGrpSpPr>
        <p:grpSpPr>
          <a:xfrm>
            <a:off x="1240744" y="2453395"/>
            <a:ext cx="5978210" cy="3782537"/>
            <a:chOff x="1100771" y="2780407"/>
            <a:chExt cx="3680461" cy="2519958"/>
          </a:xfrm>
        </p:grpSpPr>
        <p:cxnSp>
          <p:nvCxnSpPr>
            <p:cNvPr id="36" name="直線接點 35"/>
            <p:cNvCxnSpPr/>
            <p:nvPr/>
          </p:nvCxnSpPr>
          <p:spPr>
            <a:xfrm>
              <a:off x="2237173" y="3795177"/>
              <a:ext cx="444749" cy="1"/>
            </a:xfrm>
            <a:prstGeom prst="line">
              <a:avLst/>
            </a:prstGeom>
            <a:ln>
              <a:solidFill>
                <a:srgbClr val="00B05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接點 41"/>
            <p:cNvCxnSpPr/>
            <p:nvPr/>
          </p:nvCxnSpPr>
          <p:spPr>
            <a:xfrm>
              <a:off x="3737499" y="3795177"/>
              <a:ext cx="363910" cy="2"/>
            </a:xfrm>
            <a:prstGeom prst="line">
              <a:avLst/>
            </a:prstGeom>
            <a:ln>
              <a:solidFill>
                <a:srgbClr val="0070C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群組 45"/>
            <p:cNvGrpSpPr/>
            <p:nvPr/>
          </p:nvGrpSpPr>
          <p:grpSpPr>
            <a:xfrm>
              <a:off x="1100771" y="2780407"/>
              <a:ext cx="3680461" cy="2519958"/>
              <a:chOff x="1100771" y="2780407"/>
              <a:chExt cx="3680461" cy="2519958"/>
            </a:xfrm>
          </p:grpSpPr>
          <p:grpSp>
            <p:nvGrpSpPr>
              <p:cNvPr id="20" name="群組 19"/>
              <p:cNvGrpSpPr/>
              <p:nvPr/>
            </p:nvGrpSpPr>
            <p:grpSpPr>
              <a:xfrm>
                <a:off x="1100771" y="2780407"/>
                <a:ext cx="3680461" cy="2519958"/>
                <a:chOff x="1607819" y="2273022"/>
                <a:chExt cx="3680461" cy="2519958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125980" y="2918460"/>
                  <a:ext cx="3162300" cy="1874520"/>
                </a:xfrm>
                <a:prstGeom prst="rect">
                  <a:avLst/>
                </a:prstGeom>
                <a:noFill/>
                <a:ln w="1905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文字方塊 8"/>
                <p:cNvSpPr txBox="1"/>
                <p:nvPr/>
              </p:nvSpPr>
              <p:spPr>
                <a:xfrm>
                  <a:off x="3310890" y="3671054"/>
                  <a:ext cx="79248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image</a:t>
                  </a:r>
                  <a:endParaRPr lang="zh-TW" altLang="en-US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cxnSp>
              <p:nvCxnSpPr>
                <p:cNvPr id="15" name="直線單箭頭接點 14"/>
                <p:cNvCxnSpPr/>
                <p:nvPr/>
              </p:nvCxnSpPr>
              <p:spPr>
                <a:xfrm flipH="1">
                  <a:off x="1935480" y="2918460"/>
                  <a:ext cx="7620" cy="124206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單箭頭接點 20"/>
                <p:cNvCxnSpPr/>
                <p:nvPr/>
              </p:nvCxnSpPr>
              <p:spPr>
                <a:xfrm>
                  <a:off x="2125980" y="2659380"/>
                  <a:ext cx="1051560" cy="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文字方塊 22"/>
                <p:cNvSpPr txBox="1"/>
                <p:nvPr/>
              </p:nvSpPr>
              <p:spPr>
                <a:xfrm>
                  <a:off x="2125980" y="2273022"/>
                  <a:ext cx="79248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x</a:t>
                  </a:r>
                  <a:endParaRPr lang="zh-TW" altLang="en-US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4" name="文字方塊 23"/>
                <p:cNvSpPr txBox="1"/>
                <p:nvPr/>
              </p:nvSpPr>
              <p:spPr>
                <a:xfrm>
                  <a:off x="1607819" y="2918460"/>
                  <a:ext cx="31051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y</a:t>
                  </a:r>
                  <a:endParaRPr lang="zh-TW" altLang="en-US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25" name="直線接點 24"/>
              <p:cNvCxnSpPr/>
              <p:nvPr/>
            </p:nvCxnSpPr>
            <p:spPr>
              <a:xfrm flipV="1">
                <a:off x="2237173" y="3795177"/>
                <a:ext cx="444749" cy="1082695"/>
              </a:xfrm>
              <a:prstGeom prst="line">
                <a:avLst/>
              </a:prstGeom>
              <a:ln w="381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接點 28"/>
              <p:cNvCxnSpPr/>
              <p:nvPr/>
            </p:nvCxnSpPr>
            <p:spPr>
              <a:xfrm>
                <a:off x="3737499" y="3795177"/>
                <a:ext cx="372862" cy="1016520"/>
              </a:xfrm>
              <a:prstGeom prst="line">
                <a:avLst/>
              </a:prstGeom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接點 30"/>
              <p:cNvCxnSpPr/>
              <p:nvPr/>
            </p:nvCxnSpPr>
            <p:spPr>
              <a:xfrm flipV="1">
                <a:off x="2237173" y="3795179"/>
                <a:ext cx="0" cy="1082693"/>
              </a:xfrm>
              <a:prstGeom prst="line">
                <a:avLst/>
              </a:prstGeom>
              <a:ln>
                <a:solidFill>
                  <a:srgbClr val="00B050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接點 44"/>
              <p:cNvCxnSpPr/>
              <p:nvPr/>
            </p:nvCxnSpPr>
            <p:spPr>
              <a:xfrm flipH="1">
                <a:off x="4101409" y="3795177"/>
                <a:ext cx="8952" cy="1016520"/>
              </a:xfrm>
              <a:prstGeom prst="line">
                <a:avLst/>
              </a:prstGeom>
              <a:ln>
                <a:solidFill>
                  <a:srgbClr val="0070C0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文字方塊 48"/>
              <p:cNvSpPr txBox="1"/>
              <p:nvPr/>
            </p:nvSpPr>
            <p:spPr>
              <a:xfrm>
                <a:off x="2300225" y="3541914"/>
                <a:ext cx="2223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solidFill>
                      <a:srgbClr val="00B05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-</a:t>
                </a:r>
                <a:endParaRPr lang="zh-TW" altLang="en-US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0" name="文字方塊 49"/>
              <p:cNvSpPr txBox="1"/>
              <p:nvPr/>
            </p:nvSpPr>
            <p:spPr>
              <a:xfrm>
                <a:off x="1998917" y="4081442"/>
                <a:ext cx="2223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solidFill>
                      <a:srgbClr val="00B05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+</a:t>
                </a:r>
                <a:endParaRPr lang="zh-TW" altLang="en-US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2" name="文字方塊 51"/>
              <p:cNvSpPr txBox="1"/>
              <p:nvPr/>
            </p:nvSpPr>
            <p:spPr>
              <a:xfrm>
                <a:off x="4101409" y="4041404"/>
                <a:ext cx="2223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+</a:t>
                </a:r>
                <a:endParaRPr lang="zh-TW" altLang="en-US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文字方塊 52"/>
              <p:cNvSpPr txBox="1"/>
              <p:nvPr/>
            </p:nvSpPr>
            <p:spPr>
              <a:xfrm>
                <a:off x="3808267" y="3541914"/>
                <a:ext cx="2223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+</a:t>
                </a:r>
                <a:endParaRPr lang="zh-TW" altLang="en-US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7" name="文字方塊 26"/>
          <p:cNvSpPr txBox="1"/>
          <p:nvPr/>
        </p:nvSpPr>
        <p:spPr>
          <a:xfrm>
            <a:off x="8269247" y="4207882"/>
            <a:ext cx="23826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 &gt; 0 : </a:t>
            </a:r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右車道</a:t>
            </a:r>
            <a:endParaRPr lang="en-US" altLang="zh-TW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 &lt; 0 : </a:t>
            </a:r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左車道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2473164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Step4 : best line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7842526" y="4228910"/>
            <a:ext cx="33029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將所有左右車道候選人存起來，取絕對值最大的當作</a:t>
            </a:r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best Line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48" name="群組 47"/>
          <p:cNvGrpSpPr/>
          <p:nvPr/>
        </p:nvGrpSpPr>
        <p:grpSpPr>
          <a:xfrm>
            <a:off x="973455" y="2441533"/>
            <a:ext cx="5978210" cy="3782537"/>
            <a:chOff x="1100771" y="2780407"/>
            <a:chExt cx="3680461" cy="2519958"/>
          </a:xfrm>
        </p:grpSpPr>
        <p:cxnSp>
          <p:nvCxnSpPr>
            <p:cNvPr id="36" name="直線接點 35"/>
            <p:cNvCxnSpPr/>
            <p:nvPr/>
          </p:nvCxnSpPr>
          <p:spPr>
            <a:xfrm>
              <a:off x="2237173" y="3795177"/>
              <a:ext cx="444749" cy="1"/>
            </a:xfrm>
            <a:prstGeom prst="line">
              <a:avLst/>
            </a:prstGeom>
            <a:ln>
              <a:solidFill>
                <a:srgbClr val="00B05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接點 41"/>
            <p:cNvCxnSpPr/>
            <p:nvPr/>
          </p:nvCxnSpPr>
          <p:spPr>
            <a:xfrm>
              <a:off x="3737499" y="3795177"/>
              <a:ext cx="363910" cy="2"/>
            </a:xfrm>
            <a:prstGeom prst="line">
              <a:avLst/>
            </a:prstGeom>
            <a:ln>
              <a:solidFill>
                <a:srgbClr val="0070C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群組 45"/>
            <p:cNvGrpSpPr/>
            <p:nvPr/>
          </p:nvGrpSpPr>
          <p:grpSpPr>
            <a:xfrm>
              <a:off x="1100771" y="2780407"/>
              <a:ext cx="3680461" cy="2519958"/>
              <a:chOff x="1100771" y="2780407"/>
              <a:chExt cx="3680461" cy="2519958"/>
            </a:xfrm>
          </p:grpSpPr>
          <p:grpSp>
            <p:nvGrpSpPr>
              <p:cNvPr id="20" name="群組 19"/>
              <p:cNvGrpSpPr/>
              <p:nvPr/>
            </p:nvGrpSpPr>
            <p:grpSpPr>
              <a:xfrm>
                <a:off x="1100771" y="2780407"/>
                <a:ext cx="3680461" cy="2519958"/>
                <a:chOff x="1607819" y="2273022"/>
                <a:chExt cx="3680461" cy="2519958"/>
              </a:xfrm>
            </p:grpSpPr>
            <p:sp>
              <p:nvSpPr>
                <p:cNvPr id="6" name="矩形 5"/>
                <p:cNvSpPr/>
                <p:nvPr/>
              </p:nvSpPr>
              <p:spPr>
                <a:xfrm>
                  <a:off x="2125980" y="2918460"/>
                  <a:ext cx="3162300" cy="1874520"/>
                </a:xfrm>
                <a:prstGeom prst="rect">
                  <a:avLst/>
                </a:prstGeom>
                <a:noFill/>
                <a:ln w="1905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文字方塊 8"/>
                <p:cNvSpPr txBox="1"/>
                <p:nvPr/>
              </p:nvSpPr>
              <p:spPr>
                <a:xfrm>
                  <a:off x="3310890" y="3671054"/>
                  <a:ext cx="79248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image</a:t>
                  </a:r>
                  <a:endParaRPr lang="zh-TW" altLang="en-US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cxnSp>
              <p:nvCxnSpPr>
                <p:cNvPr id="15" name="直線單箭頭接點 14"/>
                <p:cNvCxnSpPr/>
                <p:nvPr/>
              </p:nvCxnSpPr>
              <p:spPr>
                <a:xfrm flipH="1">
                  <a:off x="1935480" y="2918460"/>
                  <a:ext cx="7620" cy="124206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單箭頭接點 20"/>
                <p:cNvCxnSpPr/>
                <p:nvPr/>
              </p:nvCxnSpPr>
              <p:spPr>
                <a:xfrm>
                  <a:off x="2125980" y="2659380"/>
                  <a:ext cx="1051560" cy="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文字方塊 22"/>
                <p:cNvSpPr txBox="1"/>
                <p:nvPr/>
              </p:nvSpPr>
              <p:spPr>
                <a:xfrm>
                  <a:off x="2125980" y="2273022"/>
                  <a:ext cx="79248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x</a:t>
                  </a:r>
                  <a:endParaRPr lang="zh-TW" altLang="en-US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4" name="文字方塊 23"/>
                <p:cNvSpPr txBox="1"/>
                <p:nvPr/>
              </p:nvSpPr>
              <p:spPr>
                <a:xfrm>
                  <a:off x="1607819" y="2918460"/>
                  <a:ext cx="31051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y</a:t>
                  </a:r>
                  <a:endParaRPr lang="zh-TW" altLang="en-US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25" name="直線接點 24"/>
              <p:cNvCxnSpPr/>
              <p:nvPr/>
            </p:nvCxnSpPr>
            <p:spPr>
              <a:xfrm flipV="1">
                <a:off x="2237173" y="3795177"/>
                <a:ext cx="444749" cy="1082695"/>
              </a:xfrm>
              <a:prstGeom prst="line">
                <a:avLst/>
              </a:prstGeom>
              <a:ln w="381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接點 28"/>
              <p:cNvCxnSpPr/>
              <p:nvPr/>
            </p:nvCxnSpPr>
            <p:spPr>
              <a:xfrm>
                <a:off x="3737499" y="3795177"/>
                <a:ext cx="372862" cy="1016520"/>
              </a:xfrm>
              <a:prstGeom prst="line">
                <a:avLst/>
              </a:prstGeom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接點 30"/>
              <p:cNvCxnSpPr/>
              <p:nvPr/>
            </p:nvCxnSpPr>
            <p:spPr>
              <a:xfrm flipV="1">
                <a:off x="2237173" y="3795179"/>
                <a:ext cx="0" cy="1082693"/>
              </a:xfrm>
              <a:prstGeom prst="line">
                <a:avLst/>
              </a:prstGeom>
              <a:ln>
                <a:solidFill>
                  <a:srgbClr val="00B050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接點 44"/>
              <p:cNvCxnSpPr/>
              <p:nvPr/>
            </p:nvCxnSpPr>
            <p:spPr>
              <a:xfrm flipH="1">
                <a:off x="4101409" y="3795177"/>
                <a:ext cx="8952" cy="1016520"/>
              </a:xfrm>
              <a:prstGeom prst="line">
                <a:avLst/>
              </a:prstGeom>
              <a:ln>
                <a:solidFill>
                  <a:srgbClr val="0070C0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文字方塊 48"/>
              <p:cNvSpPr txBox="1"/>
              <p:nvPr/>
            </p:nvSpPr>
            <p:spPr>
              <a:xfrm>
                <a:off x="2300225" y="3541914"/>
                <a:ext cx="2223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solidFill>
                      <a:srgbClr val="00B05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-</a:t>
                </a:r>
                <a:endParaRPr lang="zh-TW" altLang="en-US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0" name="文字方塊 49"/>
              <p:cNvSpPr txBox="1"/>
              <p:nvPr/>
            </p:nvSpPr>
            <p:spPr>
              <a:xfrm>
                <a:off x="1998917" y="4081442"/>
                <a:ext cx="2223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solidFill>
                      <a:srgbClr val="00B05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+</a:t>
                </a:r>
                <a:endParaRPr lang="zh-TW" altLang="en-US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2" name="文字方塊 51"/>
              <p:cNvSpPr txBox="1"/>
              <p:nvPr/>
            </p:nvSpPr>
            <p:spPr>
              <a:xfrm>
                <a:off x="4101409" y="4041404"/>
                <a:ext cx="2223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+</a:t>
                </a:r>
                <a:endParaRPr lang="zh-TW" altLang="en-US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文字方塊 52"/>
              <p:cNvSpPr txBox="1"/>
              <p:nvPr/>
            </p:nvSpPr>
            <p:spPr>
              <a:xfrm>
                <a:off x="3808267" y="3541914"/>
                <a:ext cx="2223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solidFill>
                      <a:srgbClr val="0070C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+</a:t>
                </a:r>
                <a:endParaRPr lang="zh-TW" altLang="en-US" dirty="0">
                  <a:solidFill>
                    <a:srgbClr val="0070C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cxnSp>
        <p:nvCxnSpPr>
          <p:cNvPr id="57" name="直線接點 56"/>
          <p:cNvCxnSpPr/>
          <p:nvPr/>
        </p:nvCxnSpPr>
        <p:spPr>
          <a:xfrm flipV="1">
            <a:off x="3102342" y="3964739"/>
            <a:ext cx="439392" cy="162515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接點 59"/>
          <p:cNvCxnSpPr/>
          <p:nvPr/>
        </p:nvCxnSpPr>
        <p:spPr>
          <a:xfrm flipV="1">
            <a:off x="3087026" y="3955465"/>
            <a:ext cx="0" cy="1625157"/>
          </a:xfrm>
          <a:prstGeom prst="line">
            <a:avLst/>
          </a:prstGeom>
          <a:ln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接點 60"/>
          <p:cNvCxnSpPr/>
          <p:nvPr/>
        </p:nvCxnSpPr>
        <p:spPr>
          <a:xfrm>
            <a:off x="5256319" y="3955465"/>
            <a:ext cx="302822" cy="1535099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接點 62"/>
          <p:cNvCxnSpPr/>
          <p:nvPr/>
        </p:nvCxnSpPr>
        <p:spPr>
          <a:xfrm flipH="1">
            <a:off x="5559141" y="3964739"/>
            <a:ext cx="14541" cy="1525829"/>
          </a:xfrm>
          <a:prstGeom prst="line">
            <a:avLst/>
          </a:prstGeom>
          <a:ln>
            <a:solidFill>
              <a:srgbClr val="0070C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10234279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41"/>
          <p:cNvPicPr>
            <a:picLocks noChangeAspect="1"/>
          </p:cNvPicPr>
          <p:nvPr/>
        </p:nvPicPr>
        <p:blipFill>
          <a:blip r:embed="rId4"/>
          <a:srcRect t="64739" b="8333"/>
          <a:stretch>
            <a:fillRect/>
          </a:stretch>
        </p:blipFill>
        <p:spPr>
          <a:xfrm>
            <a:off x="0" y="1899285"/>
            <a:ext cx="12192000" cy="495871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512445" y="1505585"/>
            <a:ext cx="11167110" cy="4773930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1 (12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50279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806190" y="447675"/>
            <a:ext cx="4757420" cy="9144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zh-TW" altLang="zh-TW" sz="5400" dirty="0">
                <a:ln>
                  <a:solidFill>
                    <a:schemeClr val="bg1"/>
                  </a:solidFill>
                </a:ln>
                <a:solidFill>
                  <a:srgbClr val="F7844B"/>
                </a:solidFill>
                <a:effectLst/>
                <a:latin typeface="Source Han Sans TC"/>
                <a:ea typeface="Source Han Sans TC"/>
                <a:cs typeface="思源黑体 CN Bold" panose="020B0800000000000000" charset="-122"/>
              </a:rPr>
              <a:t>目錄</a:t>
            </a:r>
            <a:endParaRPr lang="zh-CN" altLang="en-US" sz="5400" dirty="0">
              <a:ln>
                <a:solidFill>
                  <a:schemeClr val="bg1"/>
                </a:solidFill>
              </a:ln>
              <a:solidFill>
                <a:srgbClr val="F7844B"/>
              </a:solidFill>
              <a:effectLst/>
              <a:latin typeface="思源黑体 CN Bold"/>
              <a:ea typeface="思源黑体 CN Bold"/>
              <a:cs typeface="思源黑体 CN Bold" panose="020B0800000000000000" charset="-122"/>
            </a:endParaRPr>
          </a:p>
        </p:txBody>
      </p:sp>
      <p:pic>
        <p:nvPicPr>
          <p:cNvPr id="4" name="图片 3" descr="千库网_白色飞鸟白鸽_元素编号12533183"/>
          <p:cNvPicPr>
            <a:picLocks noChangeAspect="1"/>
          </p:cNvPicPr>
          <p:nvPr/>
        </p:nvPicPr>
        <p:blipFill>
          <a:blip r:embed="rId6"/>
          <a:srcRect l="7311" t="41837" r="71850" b="18767"/>
          <a:stretch>
            <a:fillRect/>
          </a:stretch>
        </p:blipFill>
        <p:spPr>
          <a:xfrm>
            <a:off x="850265" y="572135"/>
            <a:ext cx="2096135" cy="2080895"/>
          </a:xfrm>
          <a:prstGeom prst="rect">
            <a:avLst/>
          </a:prstGeom>
        </p:spPr>
      </p:pic>
      <p:grpSp>
        <p:nvGrpSpPr>
          <p:cNvPr id="5" name="群組 4"/>
          <p:cNvGrpSpPr/>
          <p:nvPr/>
        </p:nvGrpSpPr>
        <p:grpSpPr>
          <a:xfrm>
            <a:off x="1613964" y="2414133"/>
            <a:ext cx="8955817" cy="2956833"/>
            <a:chOff x="1871252" y="3025082"/>
            <a:chExt cx="8955817" cy="295683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71252" y="3025192"/>
              <a:ext cx="3903777" cy="807043"/>
              <a:chOff x="3146" y="3554"/>
              <a:chExt cx="6148" cy="1271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3146" y="3554"/>
                <a:ext cx="6148" cy="1248"/>
                <a:chOff x="3146" y="3554"/>
                <a:chExt cx="6148" cy="1248"/>
              </a:xfrm>
            </p:grpSpPr>
            <p:sp>
              <p:nvSpPr>
                <p:cNvPr id="10" name="椭圆 9"/>
                <p:cNvSpPr/>
                <p:nvPr/>
              </p:nvSpPr>
              <p:spPr>
                <a:xfrm>
                  <a:off x="3146" y="3554"/>
                  <a:ext cx="1248" cy="1248"/>
                </a:xfrm>
                <a:prstGeom prst="ellipse">
                  <a:avLst/>
                </a:prstGeom>
                <a:solidFill>
                  <a:srgbClr val="F7844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>
                  <a:normAutofit fontScale="97500" lnSpcReduction="10000"/>
                </a:bodyPr>
                <a:lstStyle/>
                <a:p>
                  <a:pPr algn="ctr"/>
                  <a:r>
                    <a:rPr lang="zh-TW" altLang="zh-TW" sz="3200">
                      <a:latin typeface="Source Han Sans TC"/>
                      <a:ea typeface="Source Han Sans TC"/>
                      <a:cs typeface="思源黑体 CN Bold" panose="020B0800000000000000" charset="-122"/>
                    </a:rPr>
                    <a:t>1</a:t>
                  </a:r>
                  <a:endParaRPr lang="en-US" altLang="zh-CN" sz="3200"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584" y="3722"/>
                  <a:ext cx="4710" cy="9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 lnSpcReduction="10000"/>
                </a:bodyPr>
                <a:lstStyle/>
                <a:p>
                  <a:r>
                    <a:rPr lang="zh-TW" altLang="en-US" sz="3200" dirty="0">
                      <a:solidFill>
                        <a:schemeClr val="tx1"/>
                      </a:solidFill>
                      <a:latin typeface="思源黑体 CN Bold"/>
                      <a:ea typeface="思源黑体 CN Bold"/>
                      <a:cs typeface="思源黑体 CN Bold" panose="020B0800000000000000" charset="-122"/>
                    </a:rPr>
                    <a:t>成果演示</a:t>
                  </a:r>
                  <a:endParaRPr lang="zh-CN" altLang="en-US" sz="3200" dirty="0">
                    <a:solidFill>
                      <a:schemeClr val="tx1"/>
                    </a:solidFill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</p:grpSp>
          <p:cxnSp>
            <p:nvCxnSpPr>
              <p:cNvPr id="12" name="直接连接符 11"/>
              <p:cNvCxnSpPr/>
              <p:nvPr/>
            </p:nvCxnSpPr>
            <p:spPr>
              <a:xfrm>
                <a:off x="4394" y="4825"/>
                <a:ext cx="4550" cy="0"/>
              </a:xfrm>
              <a:prstGeom prst="line">
                <a:avLst/>
              </a:prstGeom>
              <a:ln w="19050">
                <a:solidFill>
                  <a:srgbClr val="F7844B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组合 14"/>
            <p:cNvGrpSpPr/>
            <p:nvPr/>
          </p:nvGrpSpPr>
          <p:grpSpPr>
            <a:xfrm>
              <a:off x="1871252" y="4085587"/>
              <a:ext cx="4278407" cy="807043"/>
              <a:chOff x="3146" y="3554"/>
              <a:chExt cx="6738" cy="1271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3146" y="3554"/>
                <a:ext cx="6738" cy="1248"/>
                <a:chOff x="3146" y="3554"/>
                <a:chExt cx="6738" cy="1248"/>
              </a:xfrm>
            </p:grpSpPr>
            <p:sp>
              <p:nvSpPr>
                <p:cNvPr id="17" name="椭圆 16"/>
                <p:cNvSpPr/>
                <p:nvPr/>
              </p:nvSpPr>
              <p:spPr>
                <a:xfrm>
                  <a:off x="3146" y="3554"/>
                  <a:ext cx="1248" cy="1248"/>
                </a:xfrm>
                <a:prstGeom prst="ellipse">
                  <a:avLst/>
                </a:prstGeom>
                <a:solidFill>
                  <a:srgbClr val="5685B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>
                  <a:normAutofit fontScale="97500" lnSpcReduction="10000"/>
                </a:bodyPr>
                <a:lstStyle/>
                <a:p>
                  <a:pPr algn="ctr"/>
                  <a:r>
                    <a:rPr lang="zh-TW" altLang="zh-TW" sz="3200">
                      <a:latin typeface="Source Han Sans TC"/>
                      <a:ea typeface="Source Han Sans TC"/>
                      <a:cs typeface="思源黑体 CN Bold" panose="020B0800000000000000" charset="-122"/>
                    </a:rPr>
                    <a:t>2</a:t>
                  </a:r>
                  <a:endParaRPr lang="en-US" altLang="zh-CN" sz="3200"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18" name="文本框 17"/>
                <p:cNvSpPr txBox="1"/>
                <p:nvPr/>
              </p:nvSpPr>
              <p:spPr>
                <a:xfrm>
                  <a:off x="4584" y="3722"/>
                  <a:ext cx="5300" cy="9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 lnSpcReduction="10000"/>
                </a:bodyPr>
                <a:lstStyle/>
                <a:p>
                  <a:r>
                    <a:rPr lang="zh-TW" altLang="en-US" sz="3200" dirty="0">
                      <a:solidFill>
                        <a:schemeClr val="tx1"/>
                      </a:solidFill>
                      <a:latin typeface="思源黑体 CN Bold"/>
                      <a:ea typeface="思源黑体 CN Bold"/>
                      <a:cs typeface="思源黑体 CN Bold" panose="020B0800000000000000" charset="-122"/>
                    </a:rPr>
                    <a:t>設計理念</a:t>
                  </a:r>
                  <a:endParaRPr lang="zh-CN" altLang="en-US" sz="3200" dirty="0">
                    <a:solidFill>
                      <a:schemeClr val="tx1"/>
                    </a:solidFill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</p:grpSp>
          <p:cxnSp>
            <p:nvCxnSpPr>
              <p:cNvPr id="19" name="直接连接符 18"/>
              <p:cNvCxnSpPr/>
              <p:nvPr/>
            </p:nvCxnSpPr>
            <p:spPr>
              <a:xfrm>
                <a:off x="4394" y="4825"/>
                <a:ext cx="4550" cy="0"/>
              </a:xfrm>
              <a:prstGeom prst="line">
                <a:avLst/>
              </a:prstGeom>
              <a:ln w="19050">
                <a:solidFill>
                  <a:srgbClr val="5685BC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组合 19"/>
            <p:cNvGrpSpPr/>
            <p:nvPr/>
          </p:nvGrpSpPr>
          <p:grpSpPr>
            <a:xfrm>
              <a:off x="6556917" y="3025082"/>
              <a:ext cx="3903777" cy="807043"/>
              <a:chOff x="3146" y="3554"/>
              <a:chExt cx="6148" cy="1271"/>
            </a:xfrm>
          </p:grpSpPr>
          <p:grpSp>
            <p:nvGrpSpPr>
              <p:cNvPr id="21" name="组合 20"/>
              <p:cNvGrpSpPr/>
              <p:nvPr/>
            </p:nvGrpSpPr>
            <p:grpSpPr>
              <a:xfrm>
                <a:off x="3146" y="3554"/>
                <a:ext cx="6148" cy="1248"/>
                <a:chOff x="3146" y="3554"/>
                <a:chExt cx="6148" cy="1248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146" y="3554"/>
                  <a:ext cx="1248" cy="1248"/>
                </a:xfrm>
                <a:prstGeom prst="ellipse">
                  <a:avLst/>
                </a:prstGeom>
                <a:solidFill>
                  <a:srgbClr val="5685B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>
                  <a:normAutofit fontScale="97500" lnSpcReduction="10000"/>
                </a:bodyPr>
                <a:lstStyle/>
                <a:p>
                  <a:pPr algn="ctr"/>
                  <a:r>
                    <a:rPr lang="en-US" altLang="zh-TW" sz="3200" dirty="0">
                      <a:latin typeface="Source Han Sans TC"/>
                      <a:ea typeface="Source Han Sans TC"/>
                      <a:cs typeface="思源黑体 CN Bold" panose="020B0800000000000000" charset="-122"/>
                    </a:rPr>
                    <a:t>4</a:t>
                  </a:r>
                  <a:endParaRPr lang="en-US" altLang="zh-CN" sz="3200" dirty="0"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23" name="文本框 22"/>
                <p:cNvSpPr txBox="1"/>
                <p:nvPr/>
              </p:nvSpPr>
              <p:spPr>
                <a:xfrm>
                  <a:off x="4584" y="3722"/>
                  <a:ext cx="4710" cy="9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 lnSpcReduction="10000"/>
                </a:bodyPr>
                <a:lstStyle/>
                <a:p>
                  <a:r>
                    <a:rPr lang="zh-TW" altLang="en-US" sz="3200" dirty="0">
                      <a:solidFill>
                        <a:schemeClr val="tx1"/>
                      </a:solidFill>
                      <a:latin typeface="思源黑体 CN Bold"/>
                      <a:ea typeface="思源黑体 CN Bold"/>
                      <a:cs typeface="思源黑体 CN Bold" panose="020B0800000000000000" charset="-122"/>
                    </a:rPr>
                    <a:t>距離偵測</a:t>
                  </a:r>
                  <a:endParaRPr lang="zh-CN" altLang="en-US" sz="3200" dirty="0">
                    <a:solidFill>
                      <a:schemeClr val="tx1"/>
                    </a:solidFill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</p:grpSp>
          <p:cxnSp>
            <p:nvCxnSpPr>
              <p:cNvPr id="24" name="直接连接符 23"/>
              <p:cNvCxnSpPr/>
              <p:nvPr/>
            </p:nvCxnSpPr>
            <p:spPr>
              <a:xfrm>
                <a:off x="4394" y="4825"/>
                <a:ext cx="4550" cy="0"/>
              </a:xfrm>
              <a:prstGeom prst="line">
                <a:avLst/>
              </a:prstGeom>
              <a:ln w="19050">
                <a:solidFill>
                  <a:srgbClr val="5685BC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组合 24"/>
            <p:cNvGrpSpPr/>
            <p:nvPr/>
          </p:nvGrpSpPr>
          <p:grpSpPr>
            <a:xfrm>
              <a:off x="6556917" y="4085475"/>
              <a:ext cx="3895522" cy="1794416"/>
              <a:chOff x="3146" y="3554"/>
              <a:chExt cx="6135" cy="2826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3146" y="3554"/>
                <a:ext cx="6135" cy="2826"/>
                <a:chOff x="3146" y="3554"/>
                <a:chExt cx="6135" cy="2826"/>
              </a:xfrm>
            </p:grpSpPr>
            <p:sp>
              <p:nvSpPr>
                <p:cNvPr id="27" name="椭圆 26"/>
                <p:cNvSpPr/>
                <p:nvPr/>
              </p:nvSpPr>
              <p:spPr>
                <a:xfrm>
                  <a:off x="3146" y="3554"/>
                  <a:ext cx="1248" cy="1248"/>
                </a:xfrm>
                <a:prstGeom prst="ellipse">
                  <a:avLst/>
                </a:prstGeom>
                <a:solidFill>
                  <a:srgbClr val="F7844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>
                  <a:normAutofit fontScale="97500" lnSpcReduction="10000"/>
                </a:bodyPr>
                <a:lstStyle/>
                <a:p>
                  <a:pPr algn="ctr"/>
                  <a:r>
                    <a:rPr lang="en-US" altLang="zh-TW" sz="3200" dirty="0">
                      <a:latin typeface="Source Han Sans TC"/>
                      <a:ea typeface="思源黑体 CN Bold"/>
                      <a:cs typeface="思源黑体 CN Bold" panose="020B0800000000000000" charset="-122"/>
                    </a:rPr>
                    <a:t>5</a:t>
                  </a:r>
                  <a:endParaRPr lang="en-US" altLang="zh-CN" sz="3200" dirty="0"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28" name="文本框 27"/>
                <p:cNvSpPr txBox="1"/>
                <p:nvPr/>
              </p:nvSpPr>
              <p:spPr>
                <a:xfrm>
                  <a:off x="4571" y="5468"/>
                  <a:ext cx="4710" cy="9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 lnSpcReduction="10000"/>
                </a:bodyPr>
                <a:lstStyle/>
                <a:p>
                  <a:r>
                    <a:rPr lang="zh-TW" altLang="en-US" sz="3200" dirty="0">
                      <a:solidFill>
                        <a:schemeClr val="tx1"/>
                      </a:solidFill>
                      <a:latin typeface="思源黑体 CN Bold"/>
                      <a:ea typeface="思源黑体 CN Bold"/>
                      <a:cs typeface="思源黑体 CN Bold" panose="020B0800000000000000" charset="-122"/>
                    </a:rPr>
                    <a:t>困難與挑戰</a:t>
                  </a:r>
                  <a:endParaRPr lang="zh-CN" altLang="en-US" sz="3200" dirty="0">
                    <a:solidFill>
                      <a:schemeClr val="tx1"/>
                    </a:solidFill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</p:grpSp>
          <p:cxnSp>
            <p:nvCxnSpPr>
              <p:cNvPr id="29" name="直接连接符 28"/>
              <p:cNvCxnSpPr/>
              <p:nvPr/>
            </p:nvCxnSpPr>
            <p:spPr>
              <a:xfrm>
                <a:off x="4394" y="4825"/>
                <a:ext cx="4550" cy="0"/>
              </a:xfrm>
              <a:prstGeom prst="line">
                <a:avLst/>
              </a:prstGeom>
              <a:ln w="19050">
                <a:solidFill>
                  <a:srgbClr val="F7844B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组合 14"/>
            <p:cNvGrpSpPr/>
            <p:nvPr/>
          </p:nvGrpSpPr>
          <p:grpSpPr>
            <a:xfrm>
              <a:off x="6556917" y="4224326"/>
              <a:ext cx="4270152" cy="1757588"/>
              <a:chOff x="3146" y="2057"/>
              <a:chExt cx="6725" cy="2768"/>
            </a:xfrm>
          </p:grpSpPr>
          <p:grpSp>
            <p:nvGrpSpPr>
              <p:cNvPr id="31" name="组合 15"/>
              <p:cNvGrpSpPr/>
              <p:nvPr/>
            </p:nvGrpSpPr>
            <p:grpSpPr>
              <a:xfrm>
                <a:off x="3146" y="2057"/>
                <a:ext cx="6725" cy="2745"/>
                <a:chOff x="3146" y="2057"/>
                <a:chExt cx="6725" cy="2745"/>
              </a:xfrm>
            </p:grpSpPr>
            <p:sp>
              <p:nvSpPr>
                <p:cNvPr id="33" name="椭圆 16"/>
                <p:cNvSpPr/>
                <p:nvPr/>
              </p:nvSpPr>
              <p:spPr>
                <a:xfrm>
                  <a:off x="3146" y="3554"/>
                  <a:ext cx="1248" cy="1248"/>
                </a:xfrm>
                <a:prstGeom prst="ellipse">
                  <a:avLst/>
                </a:prstGeom>
                <a:solidFill>
                  <a:srgbClr val="5685B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>
                  <a:normAutofit fontScale="97500" lnSpcReduction="10000"/>
                </a:bodyPr>
                <a:lstStyle/>
                <a:p>
                  <a:pPr algn="ctr"/>
                  <a:r>
                    <a:rPr lang="en-US" altLang="zh-TW" sz="3200" dirty="0">
                      <a:latin typeface="Source Han Sans TC"/>
                      <a:ea typeface="Source Han Sans TC"/>
                      <a:cs typeface="思源黑体 CN Bold" panose="020B0800000000000000" charset="-122"/>
                    </a:rPr>
                    <a:t>6</a:t>
                  </a:r>
                  <a:endParaRPr lang="en-US" altLang="zh-CN" sz="3200" dirty="0"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34" name="文本框 17"/>
                <p:cNvSpPr txBox="1"/>
                <p:nvPr/>
              </p:nvSpPr>
              <p:spPr>
                <a:xfrm>
                  <a:off x="4571" y="2057"/>
                  <a:ext cx="5300" cy="9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 lnSpcReduction="10000"/>
                </a:bodyPr>
                <a:lstStyle/>
                <a:p>
                  <a:r>
                    <a:rPr lang="zh-TW" altLang="en-US" sz="3200" dirty="0">
                      <a:solidFill>
                        <a:schemeClr val="tx1"/>
                      </a:solidFill>
                      <a:latin typeface="思源黑体 CN Bold"/>
                      <a:ea typeface="思源黑体 CN Bold"/>
                      <a:cs typeface="思源黑体 CN Bold" panose="020B0800000000000000" charset="-122"/>
                    </a:rPr>
                    <a:t>道路偏移</a:t>
                  </a:r>
                  <a:endParaRPr lang="zh-CN" altLang="en-US" sz="3200" dirty="0">
                    <a:solidFill>
                      <a:schemeClr val="tx1"/>
                    </a:solidFill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</p:grpSp>
          <p:cxnSp>
            <p:nvCxnSpPr>
              <p:cNvPr id="32" name="直接连接符 18"/>
              <p:cNvCxnSpPr/>
              <p:nvPr/>
            </p:nvCxnSpPr>
            <p:spPr>
              <a:xfrm>
                <a:off x="4394" y="4825"/>
                <a:ext cx="4550" cy="0"/>
              </a:xfrm>
              <a:prstGeom prst="line">
                <a:avLst/>
              </a:prstGeom>
              <a:ln w="19050">
                <a:solidFill>
                  <a:srgbClr val="5685BC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组合 13"/>
            <p:cNvGrpSpPr/>
            <p:nvPr/>
          </p:nvGrpSpPr>
          <p:grpSpPr>
            <a:xfrm>
              <a:off x="1871252" y="5174872"/>
              <a:ext cx="3903777" cy="807043"/>
              <a:chOff x="3146" y="3554"/>
              <a:chExt cx="6148" cy="1271"/>
            </a:xfrm>
          </p:grpSpPr>
          <p:grpSp>
            <p:nvGrpSpPr>
              <p:cNvPr id="36" name="组合 12"/>
              <p:cNvGrpSpPr/>
              <p:nvPr/>
            </p:nvGrpSpPr>
            <p:grpSpPr>
              <a:xfrm>
                <a:off x="3146" y="3554"/>
                <a:ext cx="6148" cy="1248"/>
                <a:chOff x="3146" y="3554"/>
                <a:chExt cx="6148" cy="1248"/>
              </a:xfrm>
            </p:grpSpPr>
            <p:sp>
              <p:nvSpPr>
                <p:cNvPr id="38" name="椭圆 9"/>
                <p:cNvSpPr/>
                <p:nvPr/>
              </p:nvSpPr>
              <p:spPr>
                <a:xfrm>
                  <a:off x="3146" y="3554"/>
                  <a:ext cx="1248" cy="1248"/>
                </a:xfrm>
                <a:prstGeom prst="ellipse">
                  <a:avLst/>
                </a:prstGeom>
                <a:solidFill>
                  <a:srgbClr val="F7844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 anchorCtr="0">
                  <a:normAutofit fontScale="97500" lnSpcReduction="10000"/>
                </a:bodyPr>
                <a:lstStyle/>
                <a:p>
                  <a:pPr algn="ctr"/>
                  <a:r>
                    <a:rPr lang="en-US" altLang="zh-TW" sz="3200" dirty="0">
                      <a:latin typeface="Source Han Sans TC"/>
                      <a:ea typeface="Source Han Sans TC"/>
                      <a:cs typeface="思源黑体 CN Bold" panose="020B0800000000000000" charset="-122"/>
                    </a:rPr>
                    <a:t>3</a:t>
                  </a:r>
                  <a:endParaRPr lang="en-US" altLang="zh-CN" sz="3200" dirty="0"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  <p:sp>
              <p:nvSpPr>
                <p:cNvPr id="39" name="文本框 10"/>
                <p:cNvSpPr txBox="1"/>
                <p:nvPr/>
              </p:nvSpPr>
              <p:spPr>
                <a:xfrm>
                  <a:off x="4584" y="3722"/>
                  <a:ext cx="4710" cy="9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 lnSpcReduction="10000"/>
                </a:bodyPr>
                <a:lstStyle/>
                <a:p>
                  <a:r>
                    <a:rPr lang="zh-TW" altLang="en-US" sz="3200" dirty="0">
                      <a:latin typeface="思源黑体 CN Bold"/>
                      <a:ea typeface="思源黑体 CN Bold"/>
                      <a:cs typeface="思源黑体 CN Bold" panose="020B0800000000000000" charset="-122"/>
                    </a:rPr>
                    <a:t>流程</a:t>
                  </a:r>
                  <a:r>
                    <a:rPr lang="zh-TW" altLang="en-US" sz="3200" dirty="0">
                      <a:solidFill>
                        <a:schemeClr val="tx1"/>
                      </a:solidFill>
                      <a:latin typeface="思源黑体 CN Bold"/>
                      <a:ea typeface="思源黑体 CN Bold"/>
                      <a:cs typeface="思源黑体 CN Bold" panose="020B0800000000000000" charset="-122"/>
                    </a:rPr>
                    <a:t>圖</a:t>
                  </a:r>
                  <a:endParaRPr lang="zh-CN" altLang="en-US" sz="3200" dirty="0">
                    <a:solidFill>
                      <a:schemeClr val="tx1"/>
                    </a:solidFill>
                    <a:latin typeface="思源黑体 CN Bold"/>
                    <a:ea typeface="思源黑体 CN Bold"/>
                    <a:cs typeface="思源黑体 CN Bold" panose="020B0800000000000000" charset="-122"/>
                  </a:endParaRPr>
                </a:p>
              </p:txBody>
            </p:sp>
          </p:grpSp>
          <p:cxnSp>
            <p:nvCxnSpPr>
              <p:cNvPr id="37" name="直接连接符 11"/>
              <p:cNvCxnSpPr/>
              <p:nvPr/>
            </p:nvCxnSpPr>
            <p:spPr>
              <a:xfrm>
                <a:off x="4394" y="4825"/>
                <a:ext cx="4550" cy="0"/>
              </a:xfrm>
              <a:prstGeom prst="line">
                <a:avLst/>
              </a:prstGeom>
              <a:ln w="19050">
                <a:solidFill>
                  <a:srgbClr val="F7844B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0D3FE86-5C5B-3841-D60C-D323D3362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xmlns="" id="{1C491363-FC71-C337-A64C-C16C95D37DE0}"/>
              </a:ext>
            </a:extLst>
          </p:cNvPr>
          <p:cNvSpPr/>
          <p:nvPr/>
        </p:nvSpPr>
        <p:spPr>
          <a:xfrm>
            <a:off x="0" y="0"/>
            <a:ext cx="12192000" cy="1301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20377354-B0AA-6ECD-7D98-46FC7DE8A59D}"/>
              </a:ext>
            </a:extLst>
          </p:cNvPr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80384AA3-CA98-1E3B-4407-680C417B5CC5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9118A984-6E97-87CF-2C85-B7F15081E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AB22F9A5-3CA1-66CB-4C41-1CD4F28EB421}"/>
                </a:ext>
              </a:extLst>
            </p:cNvPr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3ECFA401-6727-F0B6-60C3-1088858F4029}"/>
              </a:ext>
            </a:extLst>
          </p:cNvPr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Step4 : best line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xmlns="" id="{C4FFA1C2-7DFF-084B-5130-85EA91746FF1}"/>
              </a:ext>
            </a:extLst>
          </p:cNvPr>
          <p:cNvGrpSpPr/>
          <p:nvPr/>
        </p:nvGrpSpPr>
        <p:grpSpPr>
          <a:xfrm>
            <a:off x="402908" y="3523243"/>
            <a:ext cx="6739574" cy="2719070"/>
            <a:chOff x="2118359" y="2594610"/>
            <a:chExt cx="7935914" cy="3379232"/>
          </a:xfrm>
        </p:grpSpPr>
        <p:pic>
          <p:nvPicPr>
            <p:cNvPr id="9218" name="Picture 2">
              <a:extLst>
                <a:ext uri="{FF2B5EF4-FFF2-40B4-BE49-F238E27FC236}">
                  <a16:creationId xmlns:a16="http://schemas.microsoft.com/office/drawing/2014/main" xmlns="" id="{18A0B043-E8CA-546B-842E-78E2F334AF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18360" y="2594610"/>
              <a:ext cx="7935913" cy="30099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718D12A9-1496-CB34-F538-FDA121D6E04D}"/>
                </a:ext>
              </a:extLst>
            </p:cNvPr>
            <p:cNvSpPr/>
            <p:nvPr/>
          </p:nvSpPr>
          <p:spPr>
            <a:xfrm>
              <a:off x="2118359" y="5604510"/>
              <a:ext cx="793591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左右車道候選人</a:t>
              </a:r>
            </a:p>
          </p:txBody>
        </p:sp>
      </p:grpSp>
      <p:pic>
        <p:nvPicPr>
          <p:cNvPr id="9219" name="Picture 3">
            <a:extLst>
              <a:ext uri="{FF2B5EF4-FFF2-40B4-BE49-F238E27FC236}">
                <a16:creationId xmlns:a16="http://schemas.microsoft.com/office/drawing/2014/main" xmlns="" id="{0EDE38D1-11FD-87DA-619B-CD86A4B5C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28" y="3523243"/>
            <a:ext cx="4688998" cy="2421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F916F5F1-CE73-43B4-CB64-23DA220211E6}"/>
              </a:ext>
            </a:extLst>
          </p:cNvPr>
          <p:cNvSpPr/>
          <p:nvPr/>
        </p:nvSpPr>
        <p:spPr>
          <a:xfrm>
            <a:off x="7286628" y="5945133"/>
            <a:ext cx="4688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左車道</a:t>
            </a:r>
            <a:r>
              <a:rPr lang="en-US" altLang="zh-TW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Best </a:t>
            </a:r>
            <a:r>
              <a:rPr lang="en-US" altLang="zh-TW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line</a:t>
            </a:r>
            <a:endParaRPr lang="zh-TW" alt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799AD961-9A76-79E7-3823-9FDD95500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3072" y="1126490"/>
            <a:ext cx="2265855" cy="2304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xmlns="" id="{C9E25D73-75BE-151E-61F0-EDF4C11D5990}"/>
              </a:ext>
            </a:extLst>
          </p:cNvPr>
          <p:cNvSpPr txBox="1"/>
          <p:nvPr/>
        </p:nvSpPr>
        <p:spPr>
          <a:xfrm>
            <a:off x="7670800" y="1747520"/>
            <a:ext cx="2275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 = mx + b</a:t>
            </a:r>
          </a:p>
          <a:p>
            <a:r>
              <a:rPr lang="en-US" altLang="zh-TW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=&gt; b = y - mx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7115303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為什麼用儲存</a:t>
            </a:r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intercept</a:t>
            </a:r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和</a:t>
            </a:r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m:</a:t>
            </a:r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方便表示車道線以及計算交點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712" y="2203450"/>
            <a:ext cx="4514850" cy="51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2203450"/>
            <a:ext cx="6802437" cy="168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" y="4175759"/>
            <a:ext cx="4190154" cy="2355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4885" y="4175758"/>
            <a:ext cx="4188414" cy="2355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7110785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747395" y="162564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Step5: Lane triangle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字方塊 2"/>
              <p:cNvSpPr txBox="1"/>
              <p:nvPr/>
            </p:nvSpPr>
            <p:spPr>
              <a:xfrm>
                <a:off x="240030" y="2783840"/>
                <a:ext cx="8751888" cy="30924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2000" dirty="0">
                    <a:latin typeface="標楷體" panose="03000509000000000000" pitchFamily="65" charset="-120"/>
                    <a:ea typeface="標楷體" panose="03000509000000000000" pitchFamily="65" charset="-120"/>
                  </a:rPr>
                  <a:t>左車道線方程：</a:t>
                </a:r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𝑦 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=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left_slope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⋅</a:t>
                </a:r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𝑥  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+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left_intercept</a:t>
                </a:r>
                <a:endParaRPr lang="en-US" altLang="zh-TW" sz="2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zh-TW" altLang="en-US" sz="2000" dirty="0">
                    <a:latin typeface="標楷體" panose="03000509000000000000" pitchFamily="65" charset="-120"/>
                    <a:ea typeface="標楷體" panose="03000509000000000000" pitchFamily="65" charset="-120"/>
                  </a:rPr>
                  <a:t>右車道線方程：</a:t>
                </a:r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𝑦 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=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right_slope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⋅</a:t>
                </a:r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𝑥 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+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right_intercept</a:t>
                </a:r>
                <a:endParaRPr lang="en-US" altLang="zh-TW" sz="2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altLang="zh-TW" sz="2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交點計算</a:t>
                </a:r>
                <a:r>
                  <a:rPr lang="en-US" altLang="zh-TW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:</a:t>
                </a:r>
              </a:p>
              <a:p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left_slope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⋅</a:t>
                </a:r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𝑥  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+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left_intercept</a:t>
                </a:r>
                <a:r>
                  <a:rPr lang="zh-TW" altLang="en-US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=</a:t>
                </a:r>
                <a:r>
                  <a:rPr lang="zh-TW" altLang="en-US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right_slope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⋅</a:t>
                </a:r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𝑥 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+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right_intercept</a:t>
                </a:r>
                <a:endParaRPr lang="en-US" altLang="zh-TW" sz="2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𝑥 </a:t>
                </a:r>
                <a:r>
                  <a:rPr lang="en-US" altLang="zh-TW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⋅(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left_slope−right_slope</a:t>
                </a:r>
                <a:r>
                  <a:rPr lang="en-US" altLang="zh-TW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) =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right_intercept</a:t>
                </a:r>
                <a:r>
                  <a:rPr lang="en-US" altLang="zh-TW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 −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left_intercept</a:t>
                </a:r>
                <a:endParaRPr lang="en-US" altLang="zh-TW" sz="2000" dirty="0">
                  <a:latin typeface="Calibri" panose="020F0502020204030204" pitchFamily="34" charset="0"/>
                  <a:ea typeface="標楷體" panose="03000509000000000000" pitchFamily="65" charset="-120"/>
                  <a:cs typeface="Calibri" panose="020F0502020204030204" pitchFamily="34" charset="0"/>
                </a:endParaRPr>
              </a:p>
              <a:p>
                <a:endParaRPr lang="en-US" altLang="zh-TW" sz="2000" dirty="0">
                  <a:latin typeface="Calibri" panose="020F0502020204030204" pitchFamily="34" charset="0"/>
                  <a:ea typeface="標楷體" panose="03000509000000000000" pitchFamily="65" charset="-120"/>
                  <a:cs typeface="Calibri" panose="020F0502020204030204" pitchFamily="34" charset="0"/>
                </a:endParaRPr>
              </a:p>
              <a:p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𝑥 </a:t>
                </a:r>
                <a:r>
                  <a:rPr lang="en-US" altLang="zh-TW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sz="2000" i="1" smtClean="0">
                            <a:latin typeface="Cambria Math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right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_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intercept</m:t>
                        </m:r>
                        <m:r>
                          <m:rPr>
                            <m:nor/>
                          </m:rPr>
                          <a:rPr lang="en-US" altLang="zh-TW" sz="2000" b="0" i="0" dirty="0" smtClean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altLang="zh-TW" sz="2000" b="0" i="0" dirty="0" smtClean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left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_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intercept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left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_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slope</m:t>
                        </m:r>
                        <m:r>
                          <m:rPr>
                            <m:nor/>
                          </m:rPr>
                          <a:rPr lang="en-US" altLang="zh-TW" sz="2000" b="0" i="0" dirty="0" smtClean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altLang="zh-TW" sz="2000" b="0" i="0" dirty="0" smtClean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right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_</m:t>
                        </m:r>
                        <m:r>
                          <m:rPr>
                            <m:nor/>
                          </m:rPr>
                          <a:rPr lang="en-US" altLang="zh-TW" sz="2000" dirty="0">
                            <a:latin typeface="Calibri" panose="020F0502020204030204" pitchFamily="34" charset="0"/>
                            <a:ea typeface="標楷體" panose="03000509000000000000" pitchFamily="65" charset="-120"/>
                            <a:cs typeface="Calibri" panose="020F0502020204030204" pitchFamily="34" charset="0"/>
                          </a:rPr>
                          <m:t>slope</m:t>
                        </m:r>
                      </m:den>
                    </m:f>
                  </m:oMath>
                </a14:m>
                <a:r>
                  <a:rPr lang="en-US" altLang="zh-TW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​</a:t>
                </a:r>
              </a:p>
              <a:p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𝑦 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=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left_slope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⋅</a:t>
                </a:r>
                <a:r>
                  <a:rPr lang="zh-TW" altLang="en-US" sz="2000" dirty="0">
                    <a:latin typeface="Calibri" panose="020F0502020204030204" pitchFamily="34" charset="0"/>
                    <a:ea typeface="標楷體" panose="03000509000000000000" pitchFamily="65" charset="-120"/>
                    <a:cs typeface="Calibri" panose="020F0502020204030204" pitchFamily="34" charset="0"/>
                  </a:rPr>
                  <a:t>𝑥  </a:t>
                </a:r>
                <a:r>
                  <a:rPr lang="en-US" altLang="zh-TW" sz="2000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+ </a:t>
                </a:r>
                <a:r>
                  <a:rPr lang="en-US" altLang="zh-TW" sz="2000" dirty="0" err="1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left_intercept</a:t>
                </a:r>
                <a:endParaRPr lang="en-US" altLang="zh-TW" sz="20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" name="文字方塊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030" y="2783840"/>
                <a:ext cx="8751888" cy="3092450"/>
              </a:xfrm>
              <a:prstGeom prst="rect">
                <a:avLst/>
              </a:prstGeom>
              <a:blipFill rotWithShape="1">
                <a:blip r:embed="rId5"/>
                <a:stretch>
                  <a:fillRect l="-696" t="-1381" b="-276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480" y="2922443"/>
            <a:ext cx="5049520" cy="28152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1243716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720" y="2542525"/>
            <a:ext cx="5469890" cy="3082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32" y="2542151"/>
            <a:ext cx="5501927" cy="3082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文字方塊 10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Step5: Lane triangle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399024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xmlns="" id="{13C6B8AE-30DA-D5CF-5507-865C7BB250C7}"/>
              </a:ext>
            </a:extLst>
          </p:cNvPr>
          <p:cNvSpPr/>
          <p:nvPr/>
        </p:nvSpPr>
        <p:spPr>
          <a:xfrm>
            <a:off x="0" y="0"/>
            <a:ext cx="12192000" cy="1301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11" name="文字方塊 10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Final step: Lane departure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026" name="Picture 2" descr="C:\Users\user\Pictures\Screenshots\螢幕擷取畫面 2024-11-29 192529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155" y="2644055"/>
            <a:ext cx="5708130" cy="320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6116" y="2644055"/>
            <a:ext cx="4647564" cy="3202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59088076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41"/>
          <p:cNvPicPr>
            <a:picLocks noChangeAspect="1"/>
          </p:cNvPicPr>
          <p:nvPr/>
        </p:nvPicPr>
        <p:blipFill>
          <a:blip r:embed="rId4"/>
          <a:srcRect t="66187" b="8333"/>
          <a:stretch>
            <a:fillRect/>
          </a:stretch>
        </p:blipFill>
        <p:spPr>
          <a:xfrm>
            <a:off x="0" y="2165985"/>
            <a:ext cx="12192000" cy="469201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585114" y="1323733"/>
            <a:ext cx="8188325" cy="3733165"/>
          </a:xfrm>
          <a:prstGeom prst="round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588ku_d01b187c5930350d0c24a7f1ea1a4565_12547894"/>
          <p:cNvPicPr>
            <a:picLocks noChangeAspect="1"/>
          </p:cNvPicPr>
          <p:nvPr/>
        </p:nvPicPr>
        <p:blipFill>
          <a:blip r:embed="rId5"/>
          <a:srcRect l="21986" r="29844" b="31634"/>
          <a:stretch>
            <a:fillRect/>
          </a:stretch>
        </p:blipFill>
        <p:spPr>
          <a:xfrm>
            <a:off x="1332865" y="633730"/>
            <a:ext cx="2157730" cy="4324985"/>
          </a:xfrm>
          <a:prstGeom prst="rect">
            <a:avLst/>
          </a:prstGeom>
        </p:spPr>
      </p:pic>
      <p:pic>
        <p:nvPicPr>
          <p:cNvPr id="16" name="图片 15" descr="588ku_947958b528394d7acad808c90fc62ae6_12872072"/>
          <p:cNvPicPr>
            <a:picLocks noChangeAspect="1"/>
          </p:cNvPicPr>
          <p:nvPr/>
        </p:nvPicPr>
        <p:blipFill>
          <a:blip r:embed="rId6"/>
          <a:srcRect l="18052" b="24483"/>
          <a:stretch>
            <a:fillRect/>
          </a:stretch>
        </p:blipFill>
        <p:spPr>
          <a:xfrm>
            <a:off x="0" y="2452370"/>
            <a:ext cx="4780915" cy="440563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grpSp>
        <p:nvGrpSpPr>
          <p:cNvPr id="5" name="组合 4"/>
          <p:cNvGrpSpPr/>
          <p:nvPr/>
        </p:nvGrpSpPr>
        <p:grpSpPr>
          <a:xfrm>
            <a:off x="3861470" y="2641704"/>
            <a:ext cx="7635612" cy="1097222"/>
            <a:chOff x="3488" y="3547"/>
            <a:chExt cx="6848" cy="984"/>
          </a:xfrm>
        </p:grpSpPr>
        <p:sp>
          <p:nvSpPr>
            <p:cNvPr id="7" name="椭圆 6"/>
            <p:cNvSpPr/>
            <p:nvPr/>
          </p:nvSpPr>
          <p:spPr>
            <a:xfrm>
              <a:off x="3488" y="3554"/>
              <a:ext cx="895" cy="895"/>
            </a:xfrm>
            <a:prstGeom prst="ellipse">
              <a:avLst/>
            </a:prstGeom>
            <a:solidFill>
              <a:srgbClr val="F784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>
              <a:normAutofit lnSpcReduction="10000"/>
            </a:bodyPr>
            <a:lstStyle/>
            <a:p>
              <a:pPr algn="ctr"/>
              <a:r>
                <a:rPr lang="en-US" altLang="zh-TW" sz="4400" dirty="0">
                  <a:latin typeface="Source Han Sans TC"/>
                  <a:ea typeface="思源黑体 CN Bold"/>
                  <a:cs typeface="思源黑体 CN Bold" panose="020B0800000000000000" charset="-122"/>
                </a:rPr>
                <a:t>5</a:t>
              </a:r>
              <a:endParaRPr lang="en-US" altLang="zh-CN" sz="4400" dirty="0">
                <a:latin typeface="思源黑体 CN Bold"/>
                <a:ea typeface="思源黑体 CN Bold"/>
                <a:cs typeface="思源黑体 CN Bold" panose="020B0800000000000000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84" y="3547"/>
              <a:ext cx="5752" cy="984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r>
                <a:rPr lang="zh-TW" altLang="en-US" sz="6600" dirty="0">
                  <a:ln w="22225">
                    <a:solidFill>
                      <a:schemeClr val="bg1"/>
                    </a:solidFill>
                  </a:ln>
                  <a:solidFill>
                    <a:srgbClr val="5685BC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Source Han Sans TC"/>
                  <a:ea typeface="Source Han Sans TC"/>
                  <a:cs typeface="思源黑体 CN Bold" panose="020B0800000000000000" charset="-122"/>
                </a:rPr>
                <a:t>安全距離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5936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18128BA-8FA5-59B7-DDC1-DC2E273BB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xmlns="" id="{7850A433-5C81-282B-258E-70E57874FD89}"/>
              </a:ext>
            </a:extLst>
          </p:cNvPr>
          <p:cNvSpPr/>
          <p:nvPr/>
        </p:nvSpPr>
        <p:spPr>
          <a:xfrm>
            <a:off x="0" y="0"/>
            <a:ext cx="12192000" cy="1301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101977FE-6770-4688-FAB2-BF110C937079}"/>
              </a:ext>
            </a:extLst>
          </p:cNvPr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1D7952DC-213B-A3C7-96FC-5DC8DEA9C528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A7799839-EFEE-C680-3226-D2DAA9F7A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DA989C9B-6572-967A-BF13-40C034C0FCD4}"/>
                </a:ext>
              </a:extLst>
            </p:cNvPr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12" name="文字方塊 11">
            <a:extLst>
              <a:ext uri="{FF2B5EF4-FFF2-40B4-BE49-F238E27FC236}">
                <a16:creationId xmlns:a16="http://schemas.microsoft.com/office/drawing/2014/main" xmlns="" id="{3B2D32DA-4C65-922B-C4F4-208ADD06BAC8}"/>
              </a:ext>
            </a:extLst>
          </p:cNvPr>
          <p:cNvSpPr txBox="1"/>
          <p:nvPr/>
        </p:nvSpPr>
        <p:spPr>
          <a:xfrm>
            <a:off x="747395" y="1366096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像素轉換  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11628239-B3AB-FC59-727A-3EB1D4D8CF0B}"/>
              </a:ext>
            </a:extLst>
          </p:cNvPr>
          <p:cNvSpPr txBox="1"/>
          <p:nvPr/>
        </p:nvSpPr>
        <p:spPr>
          <a:xfrm>
            <a:off x="747395" y="1956205"/>
            <a:ext cx="8751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n-ea"/>
              </a:rPr>
              <a:t>焦距（像素） </a:t>
            </a:r>
            <a:r>
              <a:rPr lang="en-US" altLang="zh-TW" sz="2000" dirty="0">
                <a:latin typeface="+mn-ea"/>
              </a:rPr>
              <a:t>= (</a:t>
            </a:r>
            <a:r>
              <a:rPr lang="zh-TW" altLang="en-US" sz="2000" dirty="0">
                <a:latin typeface="+mn-ea"/>
              </a:rPr>
              <a:t>焦距（毫米） </a:t>
            </a:r>
            <a:r>
              <a:rPr lang="en-US" altLang="zh-TW" sz="2000" dirty="0">
                <a:latin typeface="+mn-ea"/>
              </a:rPr>
              <a:t>/ </a:t>
            </a:r>
            <a:r>
              <a:rPr lang="zh-TW" altLang="en-US" sz="2000" dirty="0">
                <a:latin typeface="+mn-ea"/>
              </a:rPr>
              <a:t>感測器尺寸（毫米）</a:t>
            </a:r>
            <a:r>
              <a:rPr lang="en-US" altLang="zh-TW" sz="2000" dirty="0">
                <a:latin typeface="+mn-ea"/>
              </a:rPr>
              <a:t>) × </a:t>
            </a:r>
            <a:r>
              <a:rPr lang="zh-TW" altLang="en-US" sz="2000" dirty="0">
                <a:latin typeface="+mn-ea"/>
              </a:rPr>
              <a:t>影像解析度（像素）</a:t>
            </a:r>
            <a:endParaRPr lang="en-US" altLang="zh-TW" sz="2000" dirty="0">
              <a:latin typeface="+mn-ea"/>
              <a:cs typeface="Calibri" panose="020F0502020204030204" pitchFamily="34" charset="0"/>
            </a:endParaRPr>
          </a:p>
          <a:p>
            <a:endParaRPr lang="en-US" altLang="zh-TW" sz="2000" dirty="0">
              <a:latin typeface="+mn-ea"/>
              <a:cs typeface="Calibri" panose="020F050202020403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C2669CF8-2C23-C53F-7FFA-A0D2D8339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205" y="3006184"/>
            <a:ext cx="4888221" cy="3258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xmlns="" id="{FE551424-0B10-B6EF-EF51-5074C25FEA56}"/>
              </a:ext>
            </a:extLst>
          </p:cNvPr>
          <p:cNvSpPr txBox="1"/>
          <p:nvPr/>
        </p:nvSpPr>
        <p:spPr>
          <a:xfrm>
            <a:off x="6702418" y="3006184"/>
            <a:ext cx="41345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等效焦距</a:t>
            </a:r>
            <a:endParaRPr lang="en-US" altLang="zh-TW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TW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TW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由於是行車紀錄器，所以在焦距失準之前，指須採用能在</a:t>
            </a:r>
            <a:r>
              <a:rPr lang="en-US" altLang="zh-TW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5~30</a:t>
            </a:r>
            <a:r>
              <a:rPr lang="zh-TW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米內準確度極高的數值便可</a:t>
            </a:r>
            <a:endParaRPr lang="en-US" altLang="zh-TW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TW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TW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另外可通過調節數據使其應用在其他設備上</a:t>
            </a:r>
            <a:endParaRPr lang="en-US" altLang="zh-TW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9125576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12807A6-67D5-463B-A05B-704180D61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43051553-157B-7B48-2AB6-87623B77805B}"/>
              </a:ext>
            </a:extLst>
          </p:cNvPr>
          <p:cNvSpPr/>
          <p:nvPr/>
        </p:nvSpPr>
        <p:spPr>
          <a:xfrm>
            <a:off x="0" y="0"/>
            <a:ext cx="12192000" cy="1301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FBE379F7-0F65-5CA0-C351-8BBF37E646B9}"/>
              </a:ext>
            </a:extLst>
          </p:cNvPr>
          <p:cNvGrpSpPr/>
          <p:nvPr/>
        </p:nvGrpSpPr>
        <p:grpSpPr>
          <a:xfrm>
            <a:off x="0" y="135801"/>
            <a:ext cx="12070203" cy="7097917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5B9DD940-F0A1-DEE5-A66D-FB6190F0A381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25B8B0E6-52C6-6AA3-0102-BEBD7B366B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B89CDCFD-EBEC-8C94-EFD2-C4325945DE5D}"/>
                </a:ext>
              </a:extLst>
            </p:cNvPr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道路偏移</a:t>
              </a:r>
            </a:p>
          </p:txBody>
        </p:sp>
      </p:grpSp>
      <p:sp>
        <p:nvSpPr>
          <p:cNvPr id="12" name="文字方塊 11">
            <a:extLst>
              <a:ext uri="{FF2B5EF4-FFF2-40B4-BE49-F238E27FC236}">
                <a16:creationId xmlns:a16="http://schemas.microsoft.com/office/drawing/2014/main" xmlns="" id="{3A14A731-A83A-165D-6C42-B6F431E8E07A}"/>
              </a:ext>
            </a:extLst>
          </p:cNvPr>
          <p:cNvSpPr txBox="1"/>
          <p:nvPr/>
        </p:nvSpPr>
        <p:spPr>
          <a:xfrm>
            <a:off x="747395" y="1366096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車輛寬度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EE872AFE-F9CA-C84C-47BC-F00816ACE51F}"/>
              </a:ext>
            </a:extLst>
          </p:cNvPr>
          <p:cNvSpPr txBox="1"/>
          <p:nvPr/>
        </p:nvSpPr>
        <p:spPr>
          <a:xfrm>
            <a:off x="747395" y="1956205"/>
            <a:ext cx="20229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汽車對應</a:t>
            </a:r>
            <a:r>
              <a:rPr lang="en-US" altLang="zh-TW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1.8(m)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xmlns="" id="{199AF117-E6A7-9863-F2A2-190D051F942D}"/>
              </a:ext>
            </a:extLst>
          </p:cNvPr>
          <p:cNvSpPr txBox="1"/>
          <p:nvPr/>
        </p:nvSpPr>
        <p:spPr>
          <a:xfrm>
            <a:off x="6096000" y="1956205"/>
            <a:ext cx="4134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機車對應</a:t>
            </a:r>
            <a:r>
              <a:rPr lang="en-US" altLang="zh-TW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0.7(m)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BBB2A1FE-BDB3-E373-76C7-7DAF25476E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01" t="14732" b="61980"/>
          <a:stretch/>
        </p:blipFill>
        <p:spPr bwMode="auto">
          <a:xfrm>
            <a:off x="601055" y="2529758"/>
            <a:ext cx="4888528" cy="3507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xmlns="" id="{2A247FC0-C2A1-780D-EB1A-AB230310CB02}"/>
              </a:ext>
            </a:extLst>
          </p:cNvPr>
          <p:cNvCxnSpPr>
            <a:cxnSpLocks/>
          </p:cNvCxnSpPr>
          <p:nvPr/>
        </p:nvCxnSpPr>
        <p:spPr>
          <a:xfrm>
            <a:off x="1192583" y="3961004"/>
            <a:ext cx="3250194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xmlns="" id="{0F03D2D7-02EA-9929-6E21-54C9E133B684}"/>
              </a:ext>
            </a:extLst>
          </p:cNvPr>
          <p:cNvCxnSpPr>
            <a:cxnSpLocks/>
          </p:cNvCxnSpPr>
          <p:nvPr/>
        </p:nvCxnSpPr>
        <p:spPr>
          <a:xfrm>
            <a:off x="1192583" y="5788295"/>
            <a:ext cx="3250194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xmlns="" id="{B9250A30-453A-1BE2-3CA0-9295FDE3D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759" y="2484759"/>
            <a:ext cx="4134579" cy="3430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90094645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1C1B371-6B1D-1AD7-1809-C4AFE0B40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C565F8DA-17BE-3799-5E8B-CF18A0FADC39}"/>
              </a:ext>
            </a:extLst>
          </p:cNvPr>
          <p:cNvSpPr/>
          <p:nvPr/>
        </p:nvSpPr>
        <p:spPr>
          <a:xfrm>
            <a:off x="0" y="0"/>
            <a:ext cx="12192000" cy="1301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4721429F-96C2-0C1B-7596-40F153AB9F20}"/>
              </a:ext>
            </a:extLst>
          </p:cNvPr>
          <p:cNvGrpSpPr/>
          <p:nvPr/>
        </p:nvGrpSpPr>
        <p:grpSpPr>
          <a:xfrm>
            <a:off x="97655" y="415935"/>
            <a:ext cx="12094345" cy="6623134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68A97F16-CD6B-0ADF-05AA-CD790029354F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80A8F55A-1F3D-C907-1D7E-3FF1F47CB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61B5B035-7A0B-9530-A1BD-4CB08AE759DD}"/>
                </a:ext>
              </a:extLst>
            </p:cNvPr>
            <p:cNvSpPr txBox="1"/>
            <p:nvPr/>
          </p:nvSpPr>
          <p:spPr>
            <a:xfrm>
              <a:off x="1555" y="348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 lnSpcReduction="10000"/>
            </a:bodyPr>
            <a:lstStyle/>
            <a:p>
              <a:r>
                <a:rPr lang="en-US" altLang="zh-TW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YOLO</a:t>
              </a:r>
              <a:endParaRPr lang="zh-TW" altLang="en-US" sz="3600" dirty="0">
                <a:solidFill>
                  <a:schemeClr val="bg1"/>
                </a:solidFill>
                <a:latin typeface="Source Han Sans TC"/>
                <a:ea typeface="Source Han Sans TC"/>
                <a:sym typeface="+mn-ea"/>
              </a:endParaRPr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B7C9BF57-17AD-335C-C87D-EFC23D702FBC}"/>
              </a:ext>
            </a:extLst>
          </p:cNvPr>
          <p:cNvSpPr txBox="1"/>
          <p:nvPr/>
        </p:nvSpPr>
        <p:spPr>
          <a:xfrm>
            <a:off x="747395" y="1432670"/>
            <a:ext cx="5743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n-ea"/>
              </a:rPr>
              <a:t>使用 </a:t>
            </a:r>
            <a:r>
              <a:rPr lang="en-US" altLang="zh-TW" sz="2000" dirty="0" smtClean="0">
                <a:latin typeface="+mn-ea"/>
              </a:rPr>
              <a:t>YOLOv11 </a:t>
            </a:r>
            <a:r>
              <a:rPr lang="zh-TW" altLang="en-US" sz="2000" dirty="0">
                <a:latin typeface="+mn-ea"/>
              </a:rPr>
              <a:t>模型來檢測車輛</a:t>
            </a:r>
            <a:endParaRPr lang="en-US" altLang="zh-TW" sz="2000" dirty="0">
              <a:latin typeface="+mn-ea"/>
            </a:endParaRPr>
          </a:p>
          <a:p>
            <a:r>
              <a:rPr lang="zh-TW" altLang="en-US" sz="2000" dirty="0">
                <a:latin typeface="+mn-ea"/>
              </a:rPr>
              <a:t>僅處理汽車（類別</a:t>
            </a:r>
            <a:r>
              <a:rPr lang="en-US" altLang="zh-TW" sz="2000" dirty="0">
                <a:latin typeface="+mn-ea"/>
              </a:rPr>
              <a:t>2</a:t>
            </a:r>
            <a:r>
              <a:rPr lang="zh-TW" altLang="en-US" sz="2000" dirty="0">
                <a:latin typeface="+mn-ea"/>
              </a:rPr>
              <a:t>）和機車（類別</a:t>
            </a:r>
            <a:r>
              <a:rPr lang="en-US" altLang="zh-TW" sz="2000" dirty="0">
                <a:latin typeface="+mn-ea"/>
              </a:rPr>
              <a:t>3</a:t>
            </a:r>
            <a:r>
              <a:rPr lang="zh-TW" altLang="en-US" sz="2000" dirty="0">
                <a:latin typeface="+mn-ea"/>
              </a:rPr>
              <a:t>）</a:t>
            </a:r>
            <a:endParaRPr lang="en-US" altLang="zh-TW" sz="2000" dirty="0">
              <a:latin typeface="+mn-ea"/>
            </a:endParaRPr>
          </a:p>
          <a:p>
            <a:endParaRPr lang="zh-TW" altLang="en-US" sz="2000" dirty="0">
              <a:latin typeface="+mn-ea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9CBDC552-DEC6-6E46-8C96-9DC6151B4B8A}"/>
              </a:ext>
            </a:extLst>
          </p:cNvPr>
          <p:cNvSpPr txBox="1"/>
          <p:nvPr/>
        </p:nvSpPr>
        <p:spPr>
          <a:xfrm>
            <a:off x="747395" y="3387376"/>
            <a:ext cx="83719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過濾檢測結果</a:t>
            </a:r>
            <a:r>
              <a:rPr lang="zh-TW" altLang="en-US" sz="2000" dirty="0">
                <a:latin typeface="Arial" panose="020B0604020202020204" pitchFamily="34" charset="0"/>
              </a:rPr>
              <a:t>，</a:t>
            </a: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在檢測邊界框的部分，我們只需要處理這兩個類別的物體</a:t>
            </a:r>
            <a:endParaRPr kumimoji="0" lang="en-US" altLang="zh-TW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因此，確認物體類別後，將篩選範圍限制在</a:t>
            </a:r>
            <a:r>
              <a:rPr kumimoji="0" lang="zh-TW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類別</a:t>
            </a:r>
            <a:r>
              <a:rPr kumimoji="0" lang="en-US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zh-TW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和</a:t>
            </a:r>
            <a:r>
              <a:rPr kumimoji="0" lang="en-US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</a:t>
            </a:r>
            <a:endParaRPr kumimoji="0" lang="zh-TW" altLang="zh-TW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zh-TW" altLang="en-US" sz="2000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xmlns="" id="{22D8981B-4163-A2CD-AE12-C368FB44F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76" y="4388945"/>
            <a:ext cx="6554115" cy="1495634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67" y="2460234"/>
            <a:ext cx="7507288" cy="504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7657046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4BC7EAC-60EA-E4C1-B237-45EFEA2C8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C79A7C57-57D1-53D6-5EF0-62BD0A9407C7}"/>
              </a:ext>
            </a:extLst>
          </p:cNvPr>
          <p:cNvSpPr/>
          <p:nvPr/>
        </p:nvSpPr>
        <p:spPr>
          <a:xfrm>
            <a:off x="0" y="0"/>
            <a:ext cx="12192000" cy="1301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2AAC05D4-6C98-BF32-E657-BA8764FB571D}"/>
              </a:ext>
            </a:extLst>
          </p:cNvPr>
          <p:cNvGrpSpPr/>
          <p:nvPr/>
        </p:nvGrpSpPr>
        <p:grpSpPr>
          <a:xfrm>
            <a:off x="0" y="352116"/>
            <a:ext cx="12033989" cy="6858000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11ED52F4-EB19-E9E5-892F-606A4C84C98E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B4E1B531-A7DB-986A-E046-AB5506FC6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670561BA-3257-07F8-14B3-16B9D791E7B5}"/>
                </a:ext>
              </a:extLst>
            </p:cNvPr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距離估算</a:t>
              </a:r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84F086E6-7666-C385-0662-7C7B48BA90D5}"/>
              </a:ext>
            </a:extLst>
          </p:cNvPr>
          <p:cNvSpPr txBox="1"/>
          <p:nvPr/>
        </p:nvSpPr>
        <p:spPr>
          <a:xfrm>
            <a:off x="785467" y="1645289"/>
            <a:ext cx="9055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n-ea"/>
              </a:rPr>
              <a:t>這裡使用了一個典型的攝影測量公式來計算距離，這個公式基於車輛在畫面中的邊界框寬度（</a:t>
            </a:r>
            <a:r>
              <a:rPr lang="en-US" altLang="zh-TW" sz="2000" dirty="0" err="1">
                <a:latin typeface="+mn-ea"/>
              </a:rPr>
              <a:t>bbox</a:t>
            </a:r>
            <a:r>
              <a:rPr lang="en-US" altLang="zh-TW" sz="2000" dirty="0">
                <a:latin typeface="+mn-ea"/>
              </a:rPr>
              <a:t> width</a:t>
            </a:r>
            <a:r>
              <a:rPr lang="zh-TW" altLang="en-US" sz="2000" dirty="0">
                <a:latin typeface="+mn-ea"/>
              </a:rPr>
              <a:t>）以及相機的焦距和車輛實際寬度。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xmlns="" id="{ADD70085-BEC6-829F-0523-6286C1994D11}"/>
              </a:ext>
            </a:extLst>
          </p:cNvPr>
          <p:cNvSpPr txBox="1"/>
          <p:nvPr/>
        </p:nvSpPr>
        <p:spPr>
          <a:xfrm>
            <a:off x="6171448" y="2765453"/>
            <a:ext cx="69552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bbox_width_pixels</a:t>
            </a:r>
            <a:r>
              <a:rPr kumimoji="0" lang="zh-TW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</a:t>
            </a:r>
            <a:r>
              <a:rPr kumimoji="0" lang="zh-TW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是車輛在影像中的寬度（像素）</a:t>
            </a:r>
            <a:endParaRPr kumimoji="0" lang="en-US" altLang="zh-TW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focal_length</a:t>
            </a:r>
            <a:r>
              <a:rPr kumimoji="0" lang="zh-TW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	</a:t>
            </a:r>
            <a:r>
              <a:rPr kumimoji="0" lang="zh-TW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  <a:t>是相機的焦距</a:t>
            </a:r>
            <a:r>
              <a:rPr kumimoji="0" lang="zh-TW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  <a:t> </a:t>
            </a:r>
            <a:r>
              <a:rPr kumimoji="0" lang="en-US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  <a:t>(</a:t>
            </a:r>
            <a:r>
              <a:rPr kumimoji="0" lang="zh-TW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  <a:t>像素</a:t>
            </a:r>
            <a:r>
              <a:rPr kumimoji="0" lang="en-US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real_vehicle_width</a:t>
            </a:r>
            <a:r>
              <a:rPr kumimoji="0" lang="zh-TW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</a:t>
            </a:r>
            <a:r>
              <a:rPr kumimoji="0" lang="zh-TW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  <a:t>車輛的實際寬度（1.8</a:t>
            </a:r>
            <a:r>
              <a:rPr kumimoji="0" lang="en-US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  <a:t>/0.7</a:t>
            </a:r>
            <a:r>
              <a:rPr kumimoji="0" lang="zh-TW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  <a:t> </a:t>
            </a:r>
            <a:r>
              <a:rPr kumimoji="0" lang="zh-TW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  <a:t>米）。 </a:t>
            </a:r>
            <a:endParaRPr kumimoji="0" lang="zh-TW" altLang="zh-TW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xmlns="" id="{36489537-A4F4-796A-F642-1076F8C27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67" y="2625253"/>
            <a:ext cx="5235087" cy="1296065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xmlns="" id="{FDD103E9-A94B-5AE0-3347-9CE0667A9003}"/>
              </a:ext>
            </a:extLst>
          </p:cNvPr>
          <p:cNvSpPr txBox="1"/>
          <p:nvPr/>
        </p:nvSpPr>
        <p:spPr>
          <a:xfrm>
            <a:off x="694624" y="4366796"/>
            <a:ext cx="10802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當車輛在影像中顯得越大（即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bbox_width_pixels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越大），計算出的距離會越小，表明車輛離攝像頭較近</a:t>
            </a: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當車輛在影像中顯得越小（即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bbox_width_pixels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越小），距離會更大，表示車輛距離攝像頭較遠</a:t>
            </a: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xmlns="" id="{008EDB2A-60D6-F974-9B88-DE27377D2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467" y="5465685"/>
            <a:ext cx="10023354" cy="8202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495611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41"/>
          <p:cNvPicPr>
            <a:picLocks noChangeAspect="1"/>
          </p:cNvPicPr>
          <p:nvPr/>
        </p:nvPicPr>
        <p:blipFill>
          <a:blip r:embed="rId4"/>
          <a:srcRect t="66187" b="8333"/>
          <a:stretch>
            <a:fillRect/>
          </a:stretch>
        </p:blipFill>
        <p:spPr>
          <a:xfrm>
            <a:off x="0" y="2165985"/>
            <a:ext cx="12192000" cy="469201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585114" y="1323733"/>
            <a:ext cx="8188325" cy="3733165"/>
          </a:xfrm>
          <a:prstGeom prst="round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588ku_d01b187c5930350d0c24a7f1ea1a4565_12547894"/>
          <p:cNvPicPr>
            <a:picLocks noChangeAspect="1"/>
          </p:cNvPicPr>
          <p:nvPr/>
        </p:nvPicPr>
        <p:blipFill>
          <a:blip r:embed="rId5"/>
          <a:srcRect l="21986" r="29844" b="31634"/>
          <a:stretch>
            <a:fillRect/>
          </a:stretch>
        </p:blipFill>
        <p:spPr>
          <a:xfrm>
            <a:off x="1332865" y="633730"/>
            <a:ext cx="2157730" cy="4324985"/>
          </a:xfrm>
          <a:prstGeom prst="rect">
            <a:avLst/>
          </a:prstGeom>
        </p:spPr>
      </p:pic>
      <p:pic>
        <p:nvPicPr>
          <p:cNvPr id="16" name="图片 15" descr="588ku_947958b528394d7acad808c90fc62ae6_12872072"/>
          <p:cNvPicPr>
            <a:picLocks noChangeAspect="1"/>
          </p:cNvPicPr>
          <p:nvPr/>
        </p:nvPicPr>
        <p:blipFill>
          <a:blip r:embed="rId6"/>
          <a:srcRect l="18052" b="24483"/>
          <a:stretch>
            <a:fillRect/>
          </a:stretch>
        </p:blipFill>
        <p:spPr>
          <a:xfrm>
            <a:off x="0" y="2452370"/>
            <a:ext cx="4780915" cy="440563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组合 4"/>
          <p:cNvGrpSpPr/>
          <p:nvPr/>
        </p:nvGrpSpPr>
        <p:grpSpPr>
          <a:xfrm>
            <a:off x="3861470" y="2641704"/>
            <a:ext cx="7635612" cy="1097222"/>
            <a:chOff x="3488" y="3547"/>
            <a:chExt cx="6848" cy="984"/>
          </a:xfrm>
        </p:grpSpPr>
        <p:sp>
          <p:nvSpPr>
            <p:cNvPr id="17" name="椭圆 6"/>
            <p:cNvSpPr/>
            <p:nvPr/>
          </p:nvSpPr>
          <p:spPr>
            <a:xfrm>
              <a:off x="3488" y="3554"/>
              <a:ext cx="895" cy="895"/>
            </a:xfrm>
            <a:prstGeom prst="ellipse">
              <a:avLst/>
            </a:prstGeom>
            <a:solidFill>
              <a:srgbClr val="F784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>
              <a:normAutofit fontScale="92500" lnSpcReduction="10000"/>
            </a:bodyPr>
            <a:lstStyle/>
            <a:p>
              <a:pPr algn="ctr"/>
              <a:r>
                <a:rPr lang="en-US" altLang="zh-TW" sz="4400" dirty="0">
                  <a:latin typeface="Source Han Sans TC"/>
                  <a:ea typeface="思源黑体 CN Bold"/>
                  <a:cs typeface="思源黑体 CN Bold" panose="020B0800000000000000" charset="-122"/>
                </a:rPr>
                <a:t>1</a:t>
              </a:r>
              <a:endParaRPr lang="en-US" altLang="zh-CN" sz="4400" dirty="0">
                <a:latin typeface="思源黑体 CN Bold"/>
                <a:ea typeface="思源黑体 CN Bold"/>
                <a:cs typeface="思源黑体 CN Bold" panose="020B0800000000000000" charset="-122"/>
              </a:endParaRPr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4584" y="3547"/>
              <a:ext cx="5752" cy="984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r>
                <a:rPr lang="zh-TW" altLang="en-US" sz="6600" dirty="0">
                  <a:ln w="22225">
                    <a:solidFill>
                      <a:schemeClr val="bg1"/>
                    </a:solidFill>
                  </a:ln>
                  <a:solidFill>
                    <a:srgbClr val="5685BC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Source Han Sans TC"/>
                  <a:ea typeface="Source Han Sans TC"/>
                  <a:cs typeface="思源黑体 CN Bold" panose="020B0800000000000000" charset="-122"/>
                </a:rPr>
                <a:t>成果演示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62732983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42B0EE4-7421-E222-A22C-569BC89E7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B312CE64-7370-937E-603A-D0FF047C768F}"/>
              </a:ext>
            </a:extLst>
          </p:cNvPr>
          <p:cNvSpPr/>
          <p:nvPr/>
        </p:nvSpPr>
        <p:spPr>
          <a:xfrm>
            <a:off x="0" y="0"/>
            <a:ext cx="12192000" cy="1301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05197F14-9756-498E-D76A-DFD1EA79E09A}"/>
              </a:ext>
            </a:extLst>
          </p:cNvPr>
          <p:cNvGrpSpPr/>
          <p:nvPr/>
        </p:nvGrpSpPr>
        <p:grpSpPr>
          <a:xfrm>
            <a:off x="0" y="283892"/>
            <a:ext cx="12139613" cy="6858000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4F783102-A6D7-510C-B469-DA7E68401ECA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B1F17673-BB5F-57E5-119F-CFFBE4B3B1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A7C853AA-883F-9A58-5B8F-058DC35169CB}"/>
                </a:ext>
              </a:extLst>
            </p:cNvPr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安全顯示</a:t>
              </a:r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AE2EBB9A-F5B4-E1BC-ACC5-2F04D5E4E867}"/>
              </a:ext>
            </a:extLst>
          </p:cNvPr>
          <p:cNvSpPr txBox="1"/>
          <p:nvPr/>
        </p:nvSpPr>
        <p:spPr>
          <a:xfrm>
            <a:off x="785468" y="1645289"/>
            <a:ext cx="5743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n-ea"/>
              </a:rPr>
              <a:t>當車輛在車道區域內且距離小於</a:t>
            </a:r>
            <a:r>
              <a:rPr lang="en-US" altLang="zh-TW" sz="2000" dirty="0">
                <a:latin typeface="+mn-ea"/>
              </a:rPr>
              <a:t>20</a:t>
            </a:r>
            <a:r>
              <a:rPr lang="zh-TW" altLang="en-US" sz="2000" dirty="0">
                <a:latin typeface="+mn-ea"/>
              </a:rPr>
              <a:t>米時，會在車輛周圍繪製紅色框，並顯示距離。</a:t>
            </a:r>
          </a:p>
          <a:p>
            <a:endParaRPr lang="zh-TW" altLang="en-US" sz="2000" dirty="0">
              <a:latin typeface="+mn-ea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xmlns="" id="{453CDF4A-D4F9-2C63-2BB1-DD8C073C63D8}"/>
              </a:ext>
            </a:extLst>
          </p:cNvPr>
          <p:cNvSpPr txBox="1"/>
          <p:nvPr/>
        </p:nvSpPr>
        <p:spPr>
          <a:xfrm>
            <a:off x="785468" y="3860041"/>
            <a:ext cx="4881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n-ea"/>
              </a:rPr>
              <a:t>如果車輛距離小於</a:t>
            </a:r>
            <a:r>
              <a:rPr lang="en-US" altLang="zh-TW" sz="2000" dirty="0">
                <a:latin typeface="+mn-ea"/>
              </a:rPr>
              <a:t>4</a:t>
            </a:r>
            <a:r>
              <a:rPr lang="zh-TW" altLang="en-US" sz="2000" dirty="0">
                <a:latin typeface="+mn-ea"/>
              </a:rPr>
              <a:t>米，會顯示“</a:t>
            </a:r>
            <a:r>
              <a:rPr lang="en-US" altLang="zh-TW" sz="2000" dirty="0">
                <a:latin typeface="+mn-ea"/>
              </a:rPr>
              <a:t>Notice”</a:t>
            </a:r>
            <a:r>
              <a:rPr lang="zh-TW" altLang="en-US" sz="2000" dirty="0">
                <a:latin typeface="+mn-ea"/>
              </a:rPr>
              <a:t>的提示，提醒駕駛員注意前方車輛過近</a:t>
            </a:r>
            <a:endParaRPr lang="en-US" altLang="zh-TW" sz="2000" dirty="0">
              <a:latin typeface="+mn-ea"/>
              <a:cs typeface="Calibri" panose="020F0502020204030204" pitchFamily="34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xmlns="" id="{44AFFBCD-D332-C6AF-EA5F-49F5244E99E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0026"/>
          <a:stretch/>
        </p:blipFill>
        <p:spPr>
          <a:xfrm>
            <a:off x="990118" y="2438822"/>
            <a:ext cx="9231013" cy="127407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xmlns="" id="{11BFF935-28EB-F0E3-24B6-D4C35E25781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2505"/>
          <a:stretch/>
        </p:blipFill>
        <p:spPr>
          <a:xfrm>
            <a:off x="990118" y="4676777"/>
            <a:ext cx="9231013" cy="79653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4919827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A561603-FB40-5162-2C52-C2A450825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63F824CA-EFD4-F6D3-52EF-447D73A2A12B}"/>
              </a:ext>
            </a:extLst>
          </p:cNvPr>
          <p:cNvSpPr/>
          <p:nvPr/>
        </p:nvSpPr>
        <p:spPr>
          <a:xfrm>
            <a:off x="0" y="0"/>
            <a:ext cx="12192000" cy="1301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54FBDEB8-328B-9BB7-E127-715916588446}"/>
              </a:ext>
            </a:extLst>
          </p:cNvPr>
          <p:cNvGrpSpPr/>
          <p:nvPr/>
        </p:nvGrpSpPr>
        <p:grpSpPr>
          <a:xfrm>
            <a:off x="52387" y="502636"/>
            <a:ext cx="12139613" cy="6747012"/>
            <a:chOff x="0" y="353"/>
            <a:chExt cx="19200" cy="10456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F84E42C7-7B9F-4850-2B5A-A31E2E771CC7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52AFA61C-9BC2-C046-DDEB-C58F9F105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60" y="570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1E0840AF-C2A6-1014-4382-278E7D62040E}"/>
                </a:ext>
              </a:extLst>
            </p:cNvPr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過濾資訊</a:t>
              </a:r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8B87D257-1D60-2B5B-B740-F85BCF4F6672}"/>
              </a:ext>
            </a:extLst>
          </p:cNvPr>
          <p:cNvSpPr txBox="1"/>
          <p:nvPr/>
        </p:nvSpPr>
        <p:spPr>
          <a:xfrm>
            <a:off x="785467" y="1645289"/>
            <a:ext cx="7203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檢查紅框的四個點是否在</a:t>
            </a:r>
            <a:r>
              <a:rPr lang="zh-TW" altLang="en-US" sz="2000" dirty="0" smtClean="0"/>
              <a:t>車道檢測</a:t>
            </a:r>
            <a:r>
              <a:rPr lang="zh-TW" altLang="en-US" sz="2000" dirty="0"/>
              <a:t>的範圍內避免太多無關數據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xmlns="" id="{4E120971-7655-6C00-98AC-D09AF3AB4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66" y="2282350"/>
            <a:ext cx="6256089" cy="353902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20534164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06E02CB-C467-F3AB-0C21-4FA47446A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9D13F380-83B8-E885-1A02-BA76E8A0A871}"/>
              </a:ext>
            </a:extLst>
          </p:cNvPr>
          <p:cNvSpPr/>
          <p:nvPr/>
        </p:nvSpPr>
        <p:spPr>
          <a:xfrm>
            <a:off x="0" y="0"/>
            <a:ext cx="12192000" cy="13013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96AC9D49-075E-676F-9FD6-3E57C3304DDF}"/>
              </a:ext>
            </a:extLst>
          </p:cNvPr>
          <p:cNvGrpSpPr/>
          <p:nvPr/>
        </p:nvGrpSpPr>
        <p:grpSpPr>
          <a:xfrm>
            <a:off x="26193" y="353086"/>
            <a:ext cx="12139613" cy="6858000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29D3EB79-F6F5-A1FE-6745-587F8A572525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331D9402-1C45-B62D-5E34-3A67E1F02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D9B0AC1D-7778-19B5-D0A3-3F7224046534}"/>
                </a:ext>
              </a:extLst>
            </p:cNvPr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距離實際比較</a:t>
              </a:r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8AE9C033-8296-B275-5D19-4BF0219F38AB}"/>
              </a:ext>
            </a:extLst>
          </p:cNvPr>
          <p:cNvSpPr txBox="1"/>
          <p:nvPr/>
        </p:nvSpPr>
        <p:spPr>
          <a:xfrm>
            <a:off x="770377" y="1334141"/>
            <a:ext cx="7203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+mn-ea"/>
              </a:rPr>
              <a:t>用白線以及間隔粗估距離 白線為</a:t>
            </a:r>
            <a:r>
              <a:rPr lang="en-US" altLang="zh-TW" sz="2000" dirty="0">
                <a:latin typeface="+mn-ea"/>
              </a:rPr>
              <a:t>4m </a:t>
            </a:r>
            <a:r>
              <a:rPr lang="zh-TW" altLang="en-US" sz="2000" dirty="0">
                <a:latin typeface="+mn-ea"/>
              </a:rPr>
              <a:t>白線間隔 </a:t>
            </a:r>
            <a:r>
              <a:rPr lang="en-US" altLang="zh-TW" sz="2000" dirty="0">
                <a:latin typeface="+mn-ea"/>
              </a:rPr>
              <a:t>6m</a:t>
            </a:r>
            <a:endParaRPr lang="zh-TW" altLang="en-US" sz="2000" dirty="0">
              <a:latin typeface="+mn-ea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2A9CA09B-8248-3E29-3F87-C208A9220B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96" y="1887647"/>
            <a:ext cx="7967905" cy="4617267"/>
          </a:xfrm>
          <a:prstGeom prst="rect">
            <a:avLst/>
          </a:prstGeom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xmlns="" id="{CEA7BCC0-7F24-6B39-9430-A59561D955D6}"/>
              </a:ext>
            </a:extLst>
          </p:cNvPr>
          <p:cNvCxnSpPr>
            <a:cxnSpLocks/>
          </p:cNvCxnSpPr>
          <p:nvPr/>
        </p:nvCxnSpPr>
        <p:spPr>
          <a:xfrm flipV="1">
            <a:off x="662702" y="5547277"/>
            <a:ext cx="1865014" cy="651849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xmlns="" id="{1F8B63D3-5D95-99C4-3DCE-991F9E3C488E}"/>
              </a:ext>
            </a:extLst>
          </p:cNvPr>
          <p:cNvCxnSpPr>
            <a:cxnSpLocks/>
          </p:cNvCxnSpPr>
          <p:nvPr/>
        </p:nvCxnSpPr>
        <p:spPr>
          <a:xfrm flipV="1">
            <a:off x="2527716" y="5314384"/>
            <a:ext cx="662703" cy="23289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xmlns="" id="{EB97837E-E0C6-6BB0-F9A4-39784BBF81E6}"/>
              </a:ext>
            </a:extLst>
          </p:cNvPr>
          <p:cNvCxnSpPr>
            <a:cxnSpLocks/>
          </p:cNvCxnSpPr>
          <p:nvPr/>
        </p:nvCxnSpPr>
        <p:spPr>
          <a:xfrm>
            <a:off x="3364447" y="5314384"/>
            <a:ext cx="138862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496366057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41"/>
          <p:cNvPicPr>
            <a:picLocks noChangeAspect="1"/>
          </p:cNvPicPr>
          <p:nvPr/>
        </p:nvPicPr>
        <p:blipFill>
          <a:blip r:embed="rId4"/>
          <a:srcRect t="66187" b="8333"/>
          <a:stretch>
            <a:fillRect/>
          </a:stretch>
        </p:blipFill>
        <p:spPr>
          <a:xfrm>
            <a:off x="0" y="2165985"/>
            <a:ext cx="12192000" cy="469201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585114" y="1323733"/>
            <a:ext cx="8188325" cy="3733165"/>
          </a:xfrm>
          <a:prstGeom prst="round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588ku_d01b187c5930350d0c24a7f1ea1a4565_12547894"/>
          <p:cNvPicPr>
            <a:picLocks noChangeAspect="1"/>
          </p:cNvPicPr>
          <p:nvPr/>
        </p:nvPicPr>
        <p:blipFill>
          <a:blip r:embed="rId5"/>
          <a:srcRect l="21986" r="29844" b="31634"/>
          <a:stretch>
            <a:fillRect/>
          </a:stretch>
        </p:blipFill>
        <p:spPr>
          <a:xfrm>
            <a:off x="1332865" y="633730"/>
            <a:ext cx="2157730" cy="4324985"/>
          </a:xfrm>
          <a:prstGeom prst="rect">
            <a:avLst/>
          </a:prstGeom>
        </p:spPr>
      </p:pic>
      <p:pic>
        <p:nvPicPr>
          <p:cNvPr id="16" name="图片 15" descr="588ku_947958b528394d7acad808c90fc62ae6_12872072"/>
          <p:cNvPicPr>
            <a:picLocks noChangeAspect="1"/>
          </p:cNvPicPr>
          <p:nvPr/>
        </p:nvPicPr>
        <p:blipFill>
          <a:blip r:embed="rId6"/>
          <a:srcRect l="18052" b="24483"/>
          <a:stretch>
            <a:fillRect/>
          </a:stretch>
        </p:blipFill>
        <p:spPr>
          <a:xfrm>
            <a:off x="0" y="2452370"/>
            <a:ext cx="4780915" cy="440563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grpSp>
        <p:nvGrpSpPr>
          <p:cNvPr id="5" name="组合 4"/>
          <p:cNvGrpSpPr/>
          <p:nvPr/>
        </p:nvGrpSpPr>
        <p:grpSpPr>
          <a:xfrm>
            <a:off x="3861470" y="2641704"/>
            <a:ext cx="7635612" cy="1097222"/>
            <a:chOff x="3488" y="3547"/>
            <a:chExt cx="6848" cy="984"/>
          </a:xfrm>
        </p:grpSpPr>
        <p:sp>
          <p:nvSpPr>
            <p:cNvPr id="7" name="椭圆 6"/>
            <p:cNvSpPr/>
            <p:nvPr/>
          </p:nvSpPr>
          <p:spPr>
            <a:xfrm>
              <a:off x="3488" y="3554"/>
              <a:ext cx="895" cy="895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>
              <a:normAutofit fontScale="92500" lnSpcReduction="10000"/>
            </a:bodyPr>
            <a:lstStyle/>
            <a:p>
              <a:pPr algn="ctr"/>
              <a:r>
                <a:rPr lang="en-US" altLang="zh-TW" sz="4400" dirty="0">
                  <a:latin typeface="Source Han Sans TC"/>
                  <a:ea typeface="思源黑体 CN Bold"/>
                  <a:cs typeface="思源黑体 CN Bold" panose="020B0800000000000000" charset="-122"/>
                </a:rPr>
                <a:t>6</a:t>
              </a:r>
              <a:endParaRPr lang="en-US" altLang="zh-CN" sz="4400" dirty="0">
                <a:latin typeface="思源黑体 CN Bold"/>
                <a:ea typeface="思源黑体 CN Bold"/>
                <a:cs typeface="思源黑体 CN Bold" panose="020B0800000000000000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84" y="3547"/>
              <a:ext cx="5752" cy="984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r>
                <a:rPr lang="zh-TW" altLang="en-US" sz="6600" dirty="0">
                  <a:ln w="22225">
                    <a:solidFill>
                      <a:schemeClr val="bg1"/>
                    </a:solidFill>
                  </a:ln>
                  <a:solidFill>
                    <a:srgbClr val="5685BC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Source Han Sans TC"/>
                  <a:ea typeface="Source Han Sans TC"/>
                  <a:cs typeface="思源黑体 CN Bold" panose="020B0800000000000000" charset="-122"/>
                </a:rPr>
                <a:t>困難與挑戰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61410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1533" y="353"/>
              <a:ext cx="5381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困難與挑戰</a:t>
              </a:r>
            </a:p>
          </p:txBody>
        </p:sp>
      </p:grpSp>
      <p:sp>
        <p:nvSpPr>
          <p:cNvPr id="11" name="文字方塊 10"/>
          <p:cNvSpPr txBox="1"/>
          <p:nvPr/>
        </p:nvSpPr>
        <p:spPr>
          <a:xfrm>
            <a:off x="747395" y="1598483"/>
            <a:ext cx="7825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+mn-ea"/>
                <a:cs typeface="Arial Unicode MS" panose="020B0604020202020204" pitchFamily="34" charset="-128"/>
              </a:rPr>
              <a:t>1.ROI</a:t>
            </a:r>
            <a:r>
              <a:rPr lang="zh-TW" altLang="en-US" sz="2400" dirty="0">
                <a:latin typeface="+mn-ea"/>
                <a:cs typeface="Arial Unicode MS" panose="020B0604020202020204" pitchFamily="34" charset="-128"/>
              </a:rPr>
              <a:t>和</a:t>
            </a:r>
            <a:r>
              <a:rPr lang="en-US" altLang="zh-TW" sz="2400" dirty="0" err="1" smtClean="0">
                <a:latin typeface="+mn-ea"/>
                <a:cs typeface="Arial Unicode MS" panose="020B0604020202020204" pitchFamily="34" charset="-128"/>
              </a:rPr>
              <a:t>HoughLinesP</a:t>
            </a:r>
            <a:r>
              <a:rPr lang="zh-TW" altLang="en-US" sz="2400" dirty="0" smtClean="0">
                <a:latin typeface="+mn-ea"/>
                <a:cs typeface="Arial Unicode MS" panose="020B0604020202020204" pitchFamily="34" charset="-128"/>
              </a:rPr>
              <a:t>的參數很</a:t>
            </a:r>
            <a:r>
              <a:rPr lang="zh-TW" altLang="en-US" sz="2400" dirty="0">
                <a:latin typeface="+mn-ea"/>
                <a:cs typeface="Arial Unicode MS" panose="020B0604020202020204" pitchFamily="34" charset="-128"/>
              </a:rPr>
              <a:t>難定義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142260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109220"/>
            <a:ext cx="12192000" cy="6748780"/>
            <a:chOff x="0" y="181"/>
            <a:chExt cx="19200" cy="10628"/>
          </a:xfrm>
        </p:grpSpPr>
        <p:sp>
          <p:nvSpPr>
            <p:cNvPr id="4" name="矩形 3"/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5" name="图片 4" descr="588ku_d01b187c5930350d0c24a7f1ea1a4565_12547894"/>
            <p:cNvPicPr>
              <a:picLocks noChangeAspect="1"/>
            </p:cNvPicPr>
            <p:nvPr/>
          </p:nvPicPr>
          <p:blipFill>
            <a:blip r:embed="rId4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</p:grpSp>
      <p:sp>
        <p:nvSpPr>
          <p:cNvPr id="11" name="文字方塊 10"/>
          <p:cNvSpPr txBox="1"/>
          <p:nvPr/>
        </p:nvSpPr>
        <p:spPr>
          <a:xfrm>
            <a:off x="2183446" y="3426310"/>
            <a:ext cx="78251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dirty="0" smtClean="0">
                <a:latin typeface="+mn-ea"/>
                <a:cs typeface="Arial Unicode MS" panose="020B0604020202020204" pitchFamily="34" charset="-128"/>
              </a:rPr>
              <a:t>謝謝大家</a:t>
            </a:r>
            <a:endParaRPr lang="zh-TW" altLang="en-US" sz="6000" dirty="0">
              <a:latin typeface="+mn-ea"/>
              <a:cs typeface="Arial Unicode MS" panose="020B0604020202020204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8495488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41"/>
          <p:cNvPicPr>
            <a:picLocks noChangeAspect="1"/>
          </p:cNvPicPr>
          <p:nvPr/>
        </p:nvPicPr>
        <p:blipFill>
          <a:blip r:embed="rId4"/>
          <a:srcRect t="66187" b="8333"/>
          <a:stretch>
            <a:fillRect/>
          </a:stretch>
        </p:blipFill>
        <p:spPr>
          <a:xfrm>
            <a:off x="0" y="2165985"/>
            <a:ext cx="12192000" cy="469201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585114" y="1323733"/>
            <a:ext cx="8188325" cy="3733165"/>
          </a:xfrm>
          <a:prstGeom prst="round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588ku_d01b187c5930350d0c24a7f1ea1a4565_12547894"/>
          <p:cNvPicPr>
            <a:picLocks noChangeAspect="1"/>
          </p:cNvPicPr>
          <p:nvPr/>
        </p:nvPicPr>
        <p:blipFill>
          <a:blip r:embed="rId5"/>
          <a:srcRect l="21986" r="29844" b="31634"/>
          <a:stretch>
            <a:fillRect/>
          </a:stretch>
        </p:blipFill>
        <p:spPr>
          <a:xfrm>
            <a:off x="1332865" y="633730"/>
            <a:ext cx="2157730" cy="4324985"/>
          </a:xfrm>
          <a:prstGeom prst="rect">
            <a:avLst/>
          </a:prstGeom>
        </p:spPr>
      </p:pic>
      <p:pic>
        <p:nvPicPr>
          <p:cNvPr id="16" name="图片 15" descr="588ku_947958b528394d7acad808c90fc62ae6_12872072"/>
          <p:cNvPicPr>
            <a:picLocks noChangeAspect="1"/>
          </p:cNvPicPr>
          <p:nvPr/>
        </p:nvPicPr>
        <p:blipFill>
          <a:blip r:embed="rId6"/>
          <a:srcRect l="18052" b="24483"/>
          <a:stretch>
            <a:fillRect/>
          </a:stretch>
        </p:blipFill>
        <p:spPr>
          <a:xfrm>
            <a:off x="0" y="2452370"/>
            <a:ext cx="4780915" cy="440563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组合 4"/>
          <p:cNvGrpSpPr/>
          <p:nvPr/>
        </p:nvGrpSpPr>
        <p:grpSpPr>
          <a:xfrm>
            <a:off x="3861470" y="2641704"/>
            <a:ext cx="7635612" cy="1097222"/>
            <a:chOff x="3488" y="3547"/>
            <a:chExt cx="6848" cy="984"/>
          </a:xfrm>
        </p:grpSpPr>
        <p:sp>
          <p:nvSpPr>
            <p:cNvPr id="17" name="椭圆 6"/>
            <p:cNvSpPr/>
            <p:nvPr/>
          </p:nvSpPr>
          <p:spPr>
            <a:xfrm>
              <a:off x="3488" y="3554"/>
              <a:ext cx="895" cy="895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>
              <a:normAutofit fontScale="92500" lnSpcReduction="10000"/>
            </a:bodyPr>
            <a:lstStyle/>
            <a:p>
              <a:pPr algn="ctr"/>
              <a:r>
                <a:rPr lang="en-US" altLang="zh-TW" sz="4400" dirty="0">
                  <a:latin typeface="Source Han Sans TC"/>
                  <a:ea typeface="思源黑体 CN Bold"/>
                  <a:cs typeface="思源黑体 CN Bold" panose="020B0800000000000000" charset="-122"/>
                </a:rPr>
                <a:t>2</a:t>
              </a:r>
              <a:endParaRPr lang="en-US" altLang="zh-CN" sz="4400" dirty="0">
                <a:latin typeface="思源黑体 CN Bold"/>
                <a:ea typeface="思源黑体 CN Bold"/>
                <a:cs typeface="思源黑体 CN Bold" panose="020B0800000000000000" charset="-122"/>
              </a:endParaRPr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4584" y="3547"/>
              <a:ext cx="5752" cy="984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r>
                <a:rPr lang="zh-TW" altLang="en-US" sz="6600" dirty="0">
                  <a:ln w="22225">
                    <a:solidFill>
                      <a:schemeClr val="bg1"/>
                    </a:solidFill>
                  </a:ln>
                  <a:solidFill>
                    <a:srgbClr val="5685BC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Source Han Sans TC"/>
                  <a:ea typeface="Source Han Sans TC"/>
                  <a:cs typeface="思源黑体 CN Bold" panose="020B0800000000000000" charset="-122"/>
                </a:rPr>
                <a:t>設計理念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439196441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C47F648-8EB6-75D2-80F6-E13D458774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xmlns="" id="{AEA0A96D-640C-601E-28F5-78564193E41F}"/>
              </a:ext>
            </a:extLst>
          </p:cNvPr>
          <p:cNvSpPr/>
          <p:nvPr/>
        </p:nvSpPr>
        <p:spPr>
          <a:xfrm>
            <a:off x="0" y="1"/>
            <a:ext cx="12192000" cy="1294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890F5C96-887B-64FB-D70A-E76D5B746F53}"/>
              </a:ext>
            </a:extLst>
          </p:cNvPr>
          <p:cNvGrpSpPr/>
          <p:nvPr/>
        </p:nvGrpSpPr>
        <p:grpSpPr>
          <a:xfrm>
            <a:off x="0" y="114935"/>
            <a:ext cx="12192000" cy="6748780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EF6A8412-8BB1-C144-F8E7-B6FF6ED5C951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FB08A9C1-4D20-A629-4761-63BFC01926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6B84A2E4-548B-597A-F9D0-378E4D0741CE}"/>
                </a:ext>
              </a:extLst>
            </p:cNvPr>
            <p:cNvSpPr txBox="1"/>
            <p:nvPr/>
          </p:nvSpPr>
          <p:spPr>
            <a:xfrm>
              <a:off x="1490" y="339"/>
              <a:ext cx="6922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問題定義與需求分析</a:t>
              </a:r>
            </a:p>
          </p:txBody>
        </p:sp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B11433B2-B9AB-BC88-5E48-F95826B27E63}"/>
              </a:ext>
            </a:extLst>
          </p:cNvPr>
          <p:cNvSpPr txBox="1"/>
          <p:nvPr/>
        </p:nvSpPr>
        <p:spPr>
          <a:xfrm>
            <a:off x="747395" y="1598483"/>
            <a:ext cx="9881373" cy="3350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/>
              <a:t>隨著車輛數量的增加，車禍的次數也頻繁發生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zh-TW" altLang="en-US" sz="2400" dirty="0"/>
              <a:t>其中關於法規有一條我很不明白叫做應注意而未注意，似乎沒有標準。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zh-TW" altLang="en-US" sz="2400" dirty="0"/>
              <a:t>於是我們組準備做一項能準確測量與前車距離的成品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zh-TW" altLang="en-US" sz="2400" dirty="0"/>
              <a:t>目的是設計一個能有效區分車輛類型（摩托車和小汽車），並精確估算它們與自身距離的檢測系統，並在有安全風險時進行提醒，來估算出需要多少時間或者距離足夠我們反應。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491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D0F7D1F-ABE2-1DBB-464A-76800EADB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xmlns="" id="{C4C80E1E-0EEB-6A2F-8959-90DE23725B61}"/>
              </a:ext>
            </a:extLst>
          </p:cNvPr>
          <p:cNvSpPr/>
          <p:nvPr/>
        </p:nvSpPr>
        <p:spPr>
          <a:xfrm>
            <a:off x="0" y="1"/>
            <a:ext cx="12192000" cy="1294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52B42943-3E06-54C9-0F26-9B27945F32DF}"/>
              </a:ext>
            </a:extLst>
          </p:cNvPr>
          <p:cNvGrpSpPr/>
          <p:nvPr/>
        </p:nvGrpSpPr>
        <p:grpSpPr>
          <a:xfrm>
            <a:off x="0" y="114935"/>
            <a:ext cx="12192000" cy="6748780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EC40D742-148C-538F-0C5D-32289D3D276C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6509061A-5218-D6C2-A580-6E25EF7B7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1C76E8EB-656A-541E-79E6-4315E6A8C5AE}"/>
                </a:ext>
              </a:extLst>
            </p:cNvPr>
            <p:cNvSpPr txBox="1"/>
            <p:nvPr/>
          </p:nvSpPr>
          <p:spPr>
            <a:xfrm>
              <a:off x="1490" y="339"/>
              <a:ext cx="6922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系統架構與技術選擇</a:t>
              </a:r>
            </a:p>
          </p:txBody>
        </p:sp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871B4F5C-20FD-FC0F-13FE-307C5A664FC2}"/>
              </a:ext>
            </a:extLst>
          </p:cNvPr>
          <p:cNvSpPr txBox="1"/>
          <p:nvPr/>
        </p:nvSpPr>
        <p:spPr>
          <a:xfrm>
            <a:off x="1155313" y="1598985"/>
            <a:ext cx="98813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2400" dirty="0"/>
              <a:t>本系統採用了 </a:t>
            </a:r>
            <a:r>
              <a:rPr lang="en-US" altLang="zh-TW" sz="2400" dirty="0" smtClean="0">
                <a:latin typeface="+mn-ea"/>
              </a:rPr>
              <a:t>YOLOv11</a:t>
            </a:r>
            <a:r>
              <a:rPr lang="en-US" altLang="zh-TW" sz="2400" dirty="0" smtClean="0"/>
              <a:t> </a:t>
            </a:r>
            <a:r>
              <a:rPr lang="zh-TW" altLang="en-US" sz="2400" dirty="0"/>
              <a:t>模型進行物體偵測，因為它能夠在實時環境中快速準確地識別多種類型的物體。為了專注於目標車輛，將 </a:t>
            </a:r>
            <a:r>
              <a:rPr lang="en-US" altLang="zh-TW" sz="2400" dirty="0" smtClean="0">
                <a:latin typeface="+mn-ea"/>
              </a:rPr>
              <a:t>YOLOv11</a:t>
            </a:r>
            <a:r>
              <a:rPr lang="en-US" altLang="zh-TW" sz="2400" dirty="0" smtClean="0"/>
              <a:t> </a:t>
            </a:r>
            <a:r>
              <a:rPr lang="zh-TW" altLang="en-US" sz="2400" dirty="0"/>
              <a:t>模型進行微調，使其只檢測摩托車和小汽車，過濾掉其他物體。距離估算部分則基於車輛的實際寬度、相機焦距與物體邊界框尺寸的攝影測量公式進行計算，提供實時的距離估算結果。</a:t>
            </a: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3848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2BFE847-9CF4-4FD7-2DA3-4147C22C6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xmlns="" id="{BCA15BEE-5EA0-8FE9-3401-CB6E7ED0E236}"/>
              </a:ext>
            </a:extLst>
          </p:cNvPr>
          <p:cNvSpPr/>
          <p:nvPr/>
        </p:nvSpPr>
        <p:spPr>
          <a:xfrm>
            <a:off x="0" y="1"/>
            <a:ext cx="12192000" cy="1294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337BFDEA-8C6E-F436-0632-99A595F1F79A}"/>
              </a:ext>
            </a:extLst>
          </p:cNvPr>
          <p:cNvGrpSpPr/>
          <p:nvPr/>
        </p:nvGrpSpPr>
        <p:grpSpPr>
          <a:xfrm>
            <a:off x="0" y="114935"/>
            <a:ext cx="12192000" cy="6748780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565399E4-7CED-447D-1321-C2300A3BCCEC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753158E7-DBB2-D068-0BB6-0A4F0B44C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9F9DEC81-3025-6CB3-E378-7CB88EA2F45E}"/>
                </a:ext>
              </a:extLst>
            </p:cNvPr>
            <p:cNvSpPr txBox="1"/>
            <p:nvPr/>
          </p:nvSpPr>
          <p:spPr>
            <a:xfrm>
              <a:off x="1490" y="339"/>
              <a:ext cx="6922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設計原則</a:t>
              </a:r>
            </a:p>
          </p:txBody>
        </p:sp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8D059EC1-4A1F-DD01-8E25-D75208D061DE}"/>
              </a:ext>
            </a:extLst>
          </p:cNvPr>
          <p:cNvSpPr txBox="1"/>
          <p:nvPr/>
        </p:nvSpPr>
        <p:spPr>
          <a:xfrm>
            <a:off x="721003" y="1677699"/>
            <a:ext cx="107499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2400" b="1" dirty="0">
                <a:latin typeface="Arial" panose="020B0604020202020204" pitchFamily="34" charset="0"/>
              </a:rPr>
              <a:t>準確性</a:t>
            </a:r>
            <a:r>
              <a:rPr lang="zh-TW" altLang="zh-TW" sz="2400" dirty="0">
                <a:latin typeface="Arial" panose="020B0604020202020204" pitchFamily="34" charset="0"/>
              </a:rPr>
              <a:t>：確保摩托車和小汽車的檢測準確性，以防止錯誤分類或漏檢。</a:t>
            </a:r>
            <a:endParaRPr lang="en-US" altLang="zh-TW" sz="2400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TW" altLang="zh-TW" sz="2400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2400" b="1" dirty="0">
                <a:latin typeface="Arial" panose="020B0604020202020204" pitchFamily="34" charset="0"/>
              </a:rPr>
              <a:t>即時性</a:t>
            </a:r>
            <a:r>
              <a:rPr lang="zh-TW" altLang="zh-TW" sz="2400" dirty="0">
                <a:latin typeface="Arial" panose="020B0604020202020204" pitchFamily="34" charset="0"/>
              </a:rPr>
              <a:t>：由於應用於高速公路監控系統，設計需保證實時處理能力，因此選擇 </a:t>
            </a:r>
            <a:r>
              <a:rPr lang="en-US" altLang="zh-TW" sz="2400" dirty="0">
                <a:latin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</a:rPr>
              <a:t>    </a:t>
            </a:r>
            <a:r>
              <a:rPr lang="zh-TW" altLang="zh-TW" sz="2400" dirty="0">
                <a:latin typeface="Arial" panose="020B0604020202020204" pitchFamily="34" charset="0"/>
              </a:rPr>
              <a:t>YOLO</a:t>
            </a:r>
            <a:r>
              <a:rPr lang="zh-TW" altLang="zh-TW" sz="2400" dirty="0" smtClean="0">
                <a:latin typeface="Arial" panose="020B0604020202020204" pitchFamily="34" charset="0"/>
              </a:rPr>
              <a:t>v</a:t>
            </a:r>
            <a:r>
              <a:rPr lang="en-US" altLang="zh-TW" sz="2400" dirty="0" smtClean="0">
                <a:latin typeface="Arial" panose="020B0604020202020204" pitchFamily="34" charset="0"/>
              </a:rPr>
              <a:t>11</a:t>
            </a:r>
            <a:r>
              <a:rPr lang="zh-TW" altLang="zh-TW" sz="2400" dirty="0" smtClean="0">
                <a:latin typeface="Arial" panose="020B0604020202020204" pitchFamily="34" charset="0"/>
              </a:rPr>
              <a:t>這樣</a:t>
            </a:r>
            <a:r>
              <a:rPr lang="zh-TW" altLang="zh-TW" sz="2400" dirty="0">
                <a:latin typeface="Arial" panose="020B0604020202020204" pitchFamily="34" charset="0"/>
              </a:rPr>
              <a:t>的輕量級檢測模型，並對其進行優化以提高推理速度</a:t>
            </a:r>
            <a:r>
              <a:rPr lang="zh-TW" altLang="zh-TW" sz="2400" dirty="0" smtClean="0">
                <a:latin typeface="Arial" panose="020B0604020202020204" pitchFamily="34" charset="0"/>
              </a:rPr>
              <a:t>。</a:t>
            </a:r>
            <a:endParaRPr lang="en-US" altLang="zh-TW" sz="2400" dirty="0" smtClean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TW" altLang="zh-TW" sz="2400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zh-TW" sz="2400" b="1" dirty="0">
                <a:latin typeface="Arial" panose="020B0604020202020204" pitchFamily="34" charset="0"/>
              </a:rPr>
              <a:t>擴展性</a:t>
            </a:r>
            <a:r>
              <a:rPr lang="zh-TW" altLang="zh-TW" sz="2400" dirty="0">
                <a:latin typeface="Arial" panose="020B0604020202020204" pitchFamily="34" charset="0"/>
              </a:rPr>
              <a:t>：未來可能增加對更多車輛類型的監測，因此系統設計時需考慮擴展性</a:t>
            </a:r>
            <a:r>
              <a:rPr lang="en-US" altLang="zh-TW" sz="2400" dirty="0">
                <a:latin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</a:rPr>
              <a:t>   </a:t>
            </a:r>
            <a:r>
              <a:rPr lang="zh-TW" altLang="zh-TW" sz="2400" dirty="0">
                <a:latin typeface="Arial" panose="020B0604020202020204" pitchFamily="34" charset="0"/>
              </a:rPr>
              <a:t>方便後續升級和擴展。」 </a:t>
            </a:r>
          </a:p>
          <a:p>
            <a:pPr>
              <a:lnSpc>
                <a:spcPct val="150000"/>
              </a:lnSpc>
            </a:pPr>
            <a:endParaRPr lang="zh-TW" alt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3472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FC97A569-6DB1-DA75-662E-7BBB47F9B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xmlns="" id="{D575A0F1-DB39-27F6-2C5C-1D49954E2E17}"/>
              </a:ext>
            </a:extLst>
          </p:cNvPr>
          <p:cNvSpPr/>
          <p:nvPr/>
        </p:nvSpPr>
        <p:spPr>
          <a:xfrm>
            <a:off x="0" y="1"/>
            <a:ext cx="12192000" cy="12946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40574D1B-AB55-4340-B6AF-AD98F7896708}"/>
              </a:ext>
            </a:extLst>
          </p:cNvPr>
          <p:cNvGrpSpPr/>
          <p:nvPr/>
        </p:nvGrpSpPr>
        <p:grpSpPr>
          <a:xfrm>
            <a:off x="0" y="114935"/>
            <a:ext cx="12192000" cy="6748780"/>
            <a:chOff x="0" y="181"/>
            <a:chExt cx="19200" cy="1062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xmlns="" id="{FA638FF2-D98B-F9BC-D365-E72273118520}"/>
                </a:ext>
              </a:extLst>
            </p:cNvPr>
            <p:cNvSpPr/>
            <p:nvPr/>
          </p:nvSpPr>
          <p:spPr>
            <a:xfrm>
              <a:off x="0" y="1600"/>
              <a:ext cx="19200" cy="9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588ku_d01b187c5930350d0c24a7f1ea1a4565_12547894">
              <a:extLst>
                <a:ext uri="{FF2B5EF4-FFF2-40B4-BE49-F238E27FC236}">
                  <a16:creationId xmlns:a16="http://schemas.microsoft.com/office/drawing/2014/main" xmlns="" id="{1980A3A8-CF42-3FD1-A531-557BD1AD9F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1986" r="29844" b="31634"/>
            <a:stretch>
              <a:fillRect/>
            </a:stretch>
          </p:blipFill>
          <p:spPr>
            <a:xfrm>
              <a:off x="378" y="181"/>
              <a:ext cx="799" cy="160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xmlns="" id="{5555DCD6-5AAB-B2F9-762F-65FB45408368}"/>
                </a:ext>
              </a:extLst>
            </p:cNvPr>
            <p:cNvSpPr txBox="1"/>
            <p:nvPr/>
          </p:nvSpPr>
          <p:spPr>
            <a:xfrm>
              <a:off x="1490" y="339"/>
              <a:ext cx="6922" cy="1018"/>
            </a:xfrm>
            <a:prstGeom prst="rect">
              <a:avLst/>
            </a:prstGeom>
            <a:noFill/>
          </p:spPr>
          <p:txBody>
            <a:bodyPr wrap="none" rtlCol="0" anchor="t">
              <a:normAutofit/>
            </a:bodyPr>
            <a:lstStyle/>
            <a:p>
              <a:r>
                <a:rPr lang="zh-TW" altLang="en-US" sz="3600" dirty="0">
                  <a:solidFill>
                    <a:schemeClr val="bg1"/>
                  </a:solidFill>
                  <a:latin typeface="Source Han Sans TC"/>
                  <a:ea typeface="Source Han Sans TC"/>
                  <a:sym typeface="+mn-ea"/>
                </a:rPr>
                <a:t>模組設計與實現</a:t>
              </a:r>
            </a:p>
            <a:p>
              <a:endParaRPr lang="zh-TW" altLang="en-US" sz="3600" dirty="0">
                <a:solidFill>
                  <a:schemeClr val="bg1"/>
                </a:solidFill>
                <a:latin typeface="Source Han Sans TC"/>
                <a:ea typeface="Source Han Sans TC"/>
                <a:sym typeface="+mn-ea"/>
              </a:endParaRPr>
            </a:p>
          </p:txBody>
        </p:sp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A0829F97-666E-F528-7761-A5288FA8A841}"/>
              </a:ext>
            </a:extLst>
          </p:cNvPr>
          <p:cNvSpPr txBox="1"/>
          <p:nvPr/>
        </p:nvSpPr>
        <p:spPr>
          <a:xfrm>
            <a:off x="721003" y="1954698"/>
            <a:ext cx="1074999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b="1" dirty="0">
                <a:latin typeface="+mn-ea"/>
              </a:rPr>
              <a:t>物體檢測模組</a:t>
            </a:r>
            <a:r>
              <a:rPr lang="zh-TW" altLang="en-US" sz="2400" dirty="0">
                <a:latin typeface="+mn-ea"/>
              </a:rPr>
              <a:t>：基於 </a:t>
            </a:r>
            <a:r>
              <a:rPr lang="en-US" altLang="zh-TW" sz="2400" dirty="0" smtClean="0">
                <a:latin typeface="+mn-ea"/>
              </a:rPr>
              <a:t>YOLOv11 </a:t>
            </a:r>
            <a:r>
              <a:rPr lang="zh-TW" altLang="en-US" sz="2400" dirty="0">
                <a:latin typeface="+mn-ea"/>
              </a:rPr>
              <a:t>模型，檢測圖像中摩托車和小汽車的邊界框並輸出類型和位置資訊。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b="1" dirty="0">
                <a:latin typeface="+mn-ea"/>
              </a:rPr>
              <a:t>距離估算模組</a:t>
            </a:r>
            <a:r>
              <a:rPr lang="zh-TW" altLang="en-US" sz="2400" dirty="0">
                <a:latin typeface="+mn-ea"/>
              </a:rPr>
              <a:t>：根據物體的邊界框尺寸、預設的焦距值和車輛實際寬度，使用距離估算公式來計算車輛與相機之間的距離。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b="1" dirty="0">
                <a:latin typeface="+mn-ea"/>
              </a:rPr>
              <a:t>結果輸出模組</a:t>
            </a:r>
            <a:r>
              <a:rPr lang="zh-TW" altLang="en-US" sz="2400" dirty="0">
                <a:latin typeface="+mn-ea"/>
              </a:rPr>
              <a:t>：實時顯示車輛類型、距離，並為後續的車速計算或交通監測系統提供數據輸出。」</a:t>
            </a:r>
          </a:p>
          <a:p>
            <a:pPr algn="just">
              <a:lnSpc>
                <a:spcPct val="150000"/>
              </a:lnSpc>
            </a:pPr>
            <a:endParaRPr lang="zh-TW" altLang="en-US" sz="2400" dirty="0">
              <a:latin typeface="+mn-ea"/>
              <a:cs typeface="Arial Unicode MS" panose="020B0604020202020204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029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41"/>
          <p:cNvPicPr>
            <a:picLocks noChangeAspect="1"/>
          </p:cNvPicPr>
          <p:nvPr/>
        </p:nvPicPr>
        <p:blipFill>
          <a:blip r:embed="rId4"/>
          <a:srcRect t="66187" b="8333"/>
          <a:stretch>
            <a:fillRect/>
          </a:stretch>
        </p:blipFill>
        <p:spPr>
          <a:xfrm>
            <a:off x="0" y="2165985"/>
            <a:ext cx="12192000" cy="469201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585114" y="1323733"/>
            <a:ext cx="8188325" cy="3733165"/>
          </a:xfrm>
          <a:prstGeom prst="round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588ku_d01b187c5930350d0c24a7f1ea1a4565_12547894"/>
          <p:cNvPicPr>
            <a:picLocks noChangeAspect="1"/>
          </p:cNvPicPr>
          <p:nvPr/>
        </p:nvPicPr>
        <p:blipFill>
          <a:blip r:embed="rId5"/>
          <a:srcRect l="21986" r="29844" b="31634"/>
          <a:stretch>
            <a:fillRect/>
          </a:stretch>
        </p:blipFill>
        <p:spPr>
          <a:xfrm>
            <a:off x="1332865" y="633730"/>
            <a:ext cx="2157730" cy="4324985"/>
          </a:xfrm>
          <a:prstGeom prst="rect">
            <a:avLst/>
          </a:prstGeom>
        </p:spPr>
      </p:pic>
      <p:pic>
        <p:nvPicPr>
          <p:cNvPr id="16" name="图片 15" descr="588ku_947958b528394d7acad808c90fc62ae6_12872072"/>
          <p:cNvPicPr>
            <a:picLocks noChangeAspect="1"/>
          </p:cNvPicPr>
          <p:nvPr/>
        </p:nvPicPr>
        <p:blipFill>
          <a:blip r:embed="rId6"/>
          <a:srcRect l="18052" b="24483"/>
          <a:stretch>
            <a:fillRect/>
          </a:stretch>
        </p:blipFill>
        <p:spPr>
          <a:xfrm>
            <a:off x="0" y="2452370"/>
            <a:ext cx="4780915" cy="440563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组合 4"/>
          <p:cNvGrpSpPr/>
          <p:nvPr/>
        </p:nvGrpSpPr>
        <p:grpSpPr>
          <a:xfrm>
            <a:off x="3861470" y="2641704"/>
            <a:ext cx="7635612" cy="1097222"/>
            <a:chOff x="3488" y="3547"/>
            <a:chExt cx="6848" cy="984"/>
          </a:xfrm>
        </p:grpSpPr>
        <p:sp>
          <p:nvSpPr>
            <p:cNvPr id="17" name="椭圆 6"/>
            <p:cNvSpPr/>
            <p:nvPr/>
          </p:nvSpPr>
          <p:spPr>
            <a:xfrm>
              <a:off x="3488" y="3554"/>
              <a:ext cx="895" cy="895"/>
            </a:xfrm>
            <a:prstGeom prst="ellipse">
              <a:avLst/>
            </a:prstGeom>
            <a:solidFill>
              <a:srgbClr val="F784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>
              <a:normAutofit fontScale="92500" lnSpcReduction="10000"/>
            </a:bodyPr>
            <a:lstStyle/>
            <a:p>
              <a:pPr algn="ctr"/>
              <a:r>
                <a:rPr lang="en-US" altLang="zh-TW" sz="4400" dirty="0">
                  <a:latin typeface="Source Han Sans TC"/>
                  <a:ea typeface="Source Han Sans TC"/>
                  <a:cs typeface="思源黑体 CN Bold" panose="020B0800000000000000" charset="-122"/>
                </a:rPr>
                <a:t>3</a:t>
              </a:r>
              <a:endParaRPr lang="en-US" altLang="zh-CN" sz="4400" dirty="0">
                <a:latin typeface="思源黑体 CN Bold"/>
                <a:ea typeface="思源黑体 CN Bold"/>
                <a:cs typeface="思源黑体 CN Bold" panose="020B0800000000000000" charset="-122"/>
              </a:endParaRPr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4584" y="3547"/>
              <a:ext cx="5752" cy="984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r>
                <a:rPr lang="zh-TW" altLang="en-US" sz="6600" dirty="0">
                  <a:ln w="22225">
                    <a:solidFill>
                      <a:schemeClr val="bg1"/>
                    </a:solidFill>
                  </a:ln>
                  <a:solidFill>
                    <a:srgbClr val="5685BC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Source Han Sans TC"/>
                  <a:ea typeface="Source Han Sans TC"/>
                  <a:cs typeface="思源黑体 CN Bold" panose="020B0800000000000000" charset="-122"/>
                </a:rPr>
                <a:t>流程圖</a:t>
              </a:r>
            </a:p>
          </p:txBody>
        </p:sp>
      </p:grp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ID" val="custom20205081_1"/>
  <p:tag name="KSO_WM_SLIDE_INDEX" val="1"/>
  <p:tag name="KSO_WM_SLIDE_ITEM_CNT" val="0"/>
  <p:tag name="KSO_WM_SLIDE_LAYOUT" val="a_b"/>
  <p:tag name="KSO_WM_SLIDE_LAYOUT_CNT" val="1_1"/>
  <p:tag name="KSO_WM_SLIDE_SUBTYPE" val="defaultBlank"/>
  <p:tag name="KSO_WM_SLIDE_TYPE" val="title"/>
  <p:tag name="KSO_WM_TAG_VERSION" val="1.0"/>
  <p:tag name="KSO_WM_TEMPLATE_CATEGORY" val="custom"/>
  <p:tag name="KSO_WM_TEMPLATE_COLOR_TYPE" val="1"/>
  <p:tag name="KSO_WM_TEMPLATE_INDEX" val="20205081"/>
  <p:tag name="KSO_WM_TEMPLATE_MASTER_TYPE" val="0"/>
  <p:tag name="KSO_WM_TEMPLATE_SUBCATEGORY" val="19"/>
  <p:tag name="KSO_WM_TEMPLATE_THUMBS_INDEX" val="1、4、7、12、13、14、15、16、17、18、20、24、25、28、33、36、40、43、44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Bold"/>
        <a:ea typeface="思源黑体 CN Bold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Bold"/>
        <a:ea typeface="思源黑体 CN Bold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Bold"/>
        <a:ea typeface="思源黑体 CN Bold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Bold"/>
        <a:ea typeface="思源黑体 CN Bold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1658</TotalTime>
  <Words>1089</Words>
  <Application>Microsoft Office PowerPoint</Application>
  <PresentationFormat>自訂</PresentationFormat>
  <Paragraphs>166</Paragraphs>
  <Slides>35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36" baseType="lpstr"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lenovo-pc</dc:creator>
  <cp:lastModifiedBy>user</cp:lastModifiedBy>
  <cp:revision>70</cp:revision>
  <dcterms:created xsi:type="dcterms:W3CDTF">2022-06-03T15:22:00Z</dcterms:created>
  <dcterms:modified xsi:type="dcterms:W3CDTF">2024-12-21T07:29:51Z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